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notesMasterIdLst>
    <p:notesMasterId r:id="rId33"/>
  </p:notesMasterIdLst>
  <p:sldIdLst>
    <p:sldId id="256" r:id="rId2"/>
    <p:sldId id="257" r:id="rId3"/>
    <p:sldId id="268" r:id="rId4"/>
    <p:sldId id="279" r:id="rId5"/>
    <p:sldId id="260" r:id="rId6"/>
    <p:sldId id="269" r:id="rId7"/>
    <p:sldId id="270" r:id="rId8"/>
    <p:sldId id="271" r:id="rId9"/>
    <p:sldId id="272" r:id="rId10"/>
    <p:sldId id="273" r:id="rId11"/>
    <p:sldId id="274" r:id="rId12"/>
    <p:sldId id="276" r:id="rId13"/>
    <p:sldId id="277" r:id="rId14"/>
    <p:sldId id="278" r:id="rId15"/>
    <p:sldId id="258" r:id="rId16"/>
    <p:sldId id="275" r:id="rId17"/>
    <p:sldId id="266" r:id="rId18"/>
    <p:sldId id="286" r:id="rId19"/>
    <p:sldId id="280" r:id="rId20"/>
    <p:sldId id="282" r:id="rId21"/>
    <p:sldId id="283" r:id="rId22"/>
    <p:sldId id="263" r:id="rId23"/>
    <p:sldId id="262" r:id="rId24"/>
    <p:sldId id="265" r:id="rId25"/>
    <p:sldId id="264" r:id="rId26"/>
    <p:sldId id="261" r:id="rId27"/>
    <p:sldId id="284" r:id="rId28"/>
    <p:sldId id="281" r:id="rId29"/>
    <p:sldId id="285" r:id="rId30"/>
    <p:sldId id="287" r:id="rId31"/>
    <p:sldId id="28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76" d="100"/>
          <a:sy n="76" d="100"/>
        </p:scale>
        <p:origin x="126"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_rels/data4.xml.rels><?xml version="1.0" encoding="UTF-8" standalone="yes"?>
<Relationships xmlns="http://schemas.openxmlformats.org/package/2006/relationships"><Relationship Id="rId1" Type="http://schemas.openxmlformats.org/officeDocument/2006/relationships/hyperlink" Target="mailto:dhr_qrispayments@dhr.alabama.gov" TargetMode="External"/></Relationships>
</file>

<file path=ppt/diagrams/_rels/data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_rels/data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_rels/drawing4.xml.rels><?xml version="1.0" encoding="UTF-8" standalone="yes"?>
<Relationships xmlns="http://schemas.openxmlformats.org/package/2006/relationships"><Relationship Id="rId1" Type="http://schemas.openxmlformats.org/officeDocument/2006/relationships/hyperlink" Target="mailto:dhr_qrispayments@dhr.alabama.gov" TargetMode="External"/></Relationships>
</file>

<file path=ppt/diagrams/_rels/drawing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9">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1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49">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4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16690B-1D2D-493B-86B4-5BED581D047B}" type="doc">
      <dgm:prSet loTypeId="urn:microsoft.com/office/officeart/2018/2/layout/IconLabelList" loCatId="icon" qsTypeId="urn:microsoft.com/office/officeart/2005/8/quickstyle/simple1#4" qsCatId="simple" csTypeId="urn:microsoft.com/office/officeart/2018/5/colors/Iconchunking_neutralbg_colorful1" csCatId="colorful" phldr="1"/>
      <dgm:spPr/>
      <dgm:t>
        <a:bodyPr/>
        <a:lstStyle/>
        <a:p>
          <a:endParaRPr lang="en-US"/>
        </a:p>
      </dgm:t>
    </dgm:pt>
    <dgm:pt modelId="{03154B27-C9D1-40B8-A3A1-16A0F064B755}">
      <dgm:prSet/>
      <dgm:spPr/>
      <dgm:t>
        <a:bodyPr/>
        <a:lstStyle/>
        <a:p>
          <a:pPr>
            <a:lnSpc>
              <a:spcPct val="100000"/>
            </a:lnSpc>
          </a:pPr>
          <a:r>
            <a:rPr lang="en-US"/>
            <a:t>QRIS Eligibility</a:t>
          </a:r>
        </a:p>
      </dgm:t>
    </dgm:pt>
    <dgm:pt modelId="{A6172BEF-B532-4821-9BD6-0693F73FE625}" type="parTrans" cxnId="{FBA8ADDD-3664-48D7-AA43-FC5C4A8E80AB}">
      <dgm:prSet/>
      <dgm:spPr/>
      <dgm:t>
        <a:bodyPr/>
        <a:lstStyle/>
        <a:p>
          <a:endParaRPr lang="en-US"/>
        </a:p>
      </dgm:t>
    </dgm:pt>
    <dgm:pt modelId="{8AB7584E-CAE0-404D-A2CF-9FB9BA318902}" type="sibTrans" cxnId="{FBA8ADDD-3664-48D7-AA43-FC5C4A8E80AB}">
      <dgm:prSet/>
      <dgm:spPr/>
      <dgm:t>
        <a:bodyPr/>
        <a:lstStyle/>
        <a:p>
          <a:endParaRPr lang="en-US"/>
        </a:p>
      </dgm:t>
    </dgm:pt>
    <dgm:pt modelId="{9325F2B7-0DB3-45AB-B2B6-929C141BFD34}">
      <dgm:prSet/>
      <dgm:spPr/>
      <dgm:t>
        <a:bodyPr/>
        <a:lstStyle/>
        <a:p>
          <a:pPr>
            <a:lnSpc>
              <a:spcPct val="100000"/>
            </a:lnSpc>
          </a:pPr>
          <a:r>
            <a:rPr lang="en-US"/>
            <a:t>Changes in STAR Ratings</a:t>
          </a:r>
        </a:p>
      </dgm:t>
    </dgm:pt>
    <dgm:pt modelId="{BC230CCB-CF6C-4415-867E-BE8E37D8F19C}" type="parTrans" cxnId="{5EFE45FC-827B-45B1-AE07-E9A7FFCD12BD}">
      <dgm:prSet/>
      <dgm:spPr/>
      <dgm:t>
        <a:bodyPr/>
        <a:lstStyle/>
        <a:p>
          <a:endParaRPr lang="en-US"/>
        </a:p>
      </dgm:t>
    </dgm:pt>
    <dgm:pt modelId="{5DA4E792-3A28-4634-9204-9AA8BD75D543}" type="sibTrans" cxnId="{5EFE45FC-827B-45B1-AE07-E9A7FFCD12BD}">
      <dgm:prSet/>
      <dgm:spPr/>
      <dgm:t>
        <a:bodyPr/>
        <a:lstStyle/>
        <a:p>
          <a:endParaRPr lang="en-US"/>
        </a:p>
      </dgm:t>
    </dgm:pt>
    <dgm:pt modelId="{74CA6098-040C-4703-8EB2-528482EE942B}">
      <dgm:prSet/>
      <dgm:spPr/>
      <dgm:t>
        <a:bodyPr/>
        <a:lstStyle/>
        <a:p>
          <a:pPr>
            <a:lnSpc>
              <a:spcPct val="100000"/>
            </a:lnSpc>
          </a:pPr>
          <a:r>
            <a:rPr lang="en-US"/>
            <a:t>Incentive Model</a:t>
          </a:r>
        </a:p>
      </dgm:t>
    </dgm:pt>
    <dgm:pt modelId="{C7675E20-2EDA-408D-A4BA-C4D79684C833}" type="parTrans" cxnId="{DA7F1973-02A2-434C-9B2F-AB35E9C2E582}">
      <dgm:prSet/>
      <dgm:spPr/>
      <dgm:t>
        <a:bodyPr/>
        <a:lstStyle/>
        <a:p>
          <a:endParaRPr lang="en-US"/>
        </a:p>
      </dgm:t>
    </dgm:pt>
    <dgm:pt modelId="{1E369ACE-8691-4FC8-9FBB-E814AB854AA9}" type="sibTrans" cxnId="{DA7F1973-02A2-434C-9B2F-AB35E9C2E582}">
      <dgm:prSet/>
      <dgm:spPr/>
      <dgm:t>
        <a:bodyPr/>
        <a:lstStyle/>
        <a:p>
          <a:endParaRPr lang="en-US"/>
        </a:p>
      </dgm:t>
    </dgm:pt>
    <dgm:pt modelId="{37D3DD5A-90B9-452C-BE41-ED742E56DF68}" type="pres">
      <dgm:prSet presAssocID="{8416690B-1D2D-493B-86B4-5BED581D047B}" presName="root" presStyleCnt="0">
        <dgm:presLayoutVars>
          <dgm:dir/>
          <dgm:resizeHandles val="exact"/>
        </dgm:presLayoutVars>
      </dgm:prSet>
      <dgm:spPr/>
    </dgm:pt>
    <dgm:pt modelId="{AA20A575-D756-43CD-88CB-CB6F82E7A26E}" type="pres">
      <dgm:prSet presAssocID="{03154B27-C9D1-40B8-A3A1-16A0F064B755}" presName="compNode" presStyleCnt="0"/>
      <dgm:spPr/>
    </dgm:pt>
    <dgm:pt modelId="{AA9CE3E9-7E03-4CFB-A6E5-E3992268DBC6}" type="pres">
      <dgm:prSet presAssocID="{03154B27-C9D1-40B8-A3A1-16A0F064B75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956CE9B9-AC14-40A8-8C41-E81EA07E2BC9}" type="pres">
      <dgm:prSet presAssocID="{03154B27-C9D1-40B8-A3A1-16A0F064B755}" presName="spaceRect" presStyleCnt="0"/>
      <dgm:spPr/>
    </dgm:pt>
    <dgm:pt modelId="{D55AE512-A7FD-430C-9392-9FCA828690CD}" type="pres">
      <dgm:prSet presAssocID="{03154B27-C9D1-40B8-A3A1-16A0F064B755}" presName="textRect" presStyleLbl="revTx" presStyleIdx="0" presStyleCnt="3">
        <dgm:presLayoutVars>
          <dgm:chMax val="1"/>
          <dgm:chPref val="1"/>
        </dgm:presLayoutVars>
      </dgm:prSet>
      <dgm:spPr/>
    </dgm:pt>
    <dgm:pt modelId="{2987FDB9-F9BC-4F4C-9091-741F29166748}" type="pres">
      <dgm:prSet presAssocID="{8AB7584E-CAE0-404D-A2CF-9FB9BA318902}" presName="sibTrans" presStyleCnt="0"/>
      <dgm:spPr/>
    </dgm:pt>
    <dgm:pt modelId="{EF332B76-9D69-4334-9DC8-BD57E80E3E93}" type="pres">
      <dgm:prSet presAssocID="{9325F2B7-0DB3-45AB-B2B6-929C141BFD34}" presName="compNode" presStyleCnt="0"/>
      <dgm:spPr/>
    </dgm:pt>
    <dgm:pt modelId="{CD9D527D-89F7-4AF4-97E4-7C2BED8D91FC}" type="pres">
      <dgm:prSet presAssocID="{9325F2B7-0DB3-45AB-B2B6-929C141BFD3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ar"/>
        </a:ext>
      </dgm:extLst>
    </dgm:pt>
    <dgm:pt modelId="{54E50F21-E110-496D-912F-91AE681AEA98}" type="pres">
      <dgm:prSet presAssocID="{9325F2B7-0DB3-45AB-B2B6-929C141BFD34}" presName="spaceRect" presStyleCnt="0"/>
      <dgm:spPr/>
    </dgm:pt>
    <dgm:pt modelId="{016F9D2D-F768-4285-A16C-FBF160E19997}" type="pres">
      <dgm:prSet presAssocID="{9325F2B7-0DB3-45AB-B2B6-929C141BFD34}" presName="textRect" presStyleLbl="revTx" presStyleIdx="1" presStyleCnt="3">
        <dgm:presLayoutVars>
          <dgm:chMax val="1"/>
          <dgm:chPref val="1"/>
        </dgm:presLayoutVars>
      </dgm:prSet>
      <dgm:spPr/>
    </dgm:pt>
    <dgm:pt modelId="{5379267A-6053-456D-80D4-AE18AE6079E0}" type="pres">
      <dgm:prSet presAssocID="{5DA4E792-3A28-4634-9204-9AA8BD75D543}" presName="sibTrans" presStyleCnt="0"/>
      <dgm:spPr/>
    </dgm:pt>
    <dgm:pt modelId="{684D3650-9B97-47DA-A916-E02731333EE0}" type="pres">
      <dgm:prSet presAssocID="{74CA6098-040C-4703-8EB2-528482EE942B}" presName="compNode" presStyleCnt="0"/>
      <dgm:spPr/>
    </dgm:pt>
    <dgm:pt modelId="{A6922F79-250E-495C-B82D-8449F679B7F2}" type="pres">
      <dgm:prSet presAssocID="{74CA6098-040C-4703-8EB2-528482EE942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ey"/>
        </a:ext>
      </dgm:extLst>
    </dgm:pt>
    <dgm:pt modelId="{07192D23-642C-4C3D-B37B-767C2B5E75CC}" type="pres">
      <dgm:prSet presAssocID="{74CA6098-040C-4703-8EB2-528482EE942B}" presName="spaceRect" presStyleCnt="0"/>
      <dgm:spPr/>
    </dgm:pt>
    <dgm:pt modelId="{D7D9F95C-0681-4A79-812D-F74E7ABAD48D}" type="pres">
      <dgm:prSet presAssocID="{74CA6098-040C-4703-8EB2-528482EE942B}" presName="textRect" presStyleLbl="revTx" presStyleIdx="2" presStyleCnt="3">
        <dgm:presLayoutVars>
          <dgm:chMax val="1"/>
          <dgm:chPref val="1"/>
        </dgm:presLayoutVars>
      </dgm:prSet>
      <dgm:spPr/>
    </dgm:pt>
  </dgm:ptLst>
  <dgm:cxnLst>
    <dgm:cxn modelId="{E2A2571B-AA92-4C64-9E33-CF18A685842B}" type="presOf" srcId="{03154B27-C9D1-40B8-A3A1-16A0F064B755}" destId="{D55AE512-A7FD-430C-9392-9FCA828690CD}" srcOrd="0" destOrd="0" presId="urn:microsoft.com/office/officeart/2018/2/layout/IconLabelList"/>
    <dgm:cxn modelId="{1C0C1928-381C-4552-9A6C-442C8D1ECC79}" type="presOf" srcId="{8416690B-1D2D-493B-86B4-5BED581D047B}" destId="{37D3DD5A-90B9-452C-BE41-ED742E56DF68}" srcOrd="0" destOrd="0" presId="urn:microsoft.com/office/officeart/2018/2/layout/IconLabelList"/>
    <dgm:cxn modelId="{DA7F1973-02A2-434C-9B2F-AB35E9C2E582}" srcId="{8416690B-1D2D-493B-86B4-5BED581D047B}" destId="{74CA6098-040C-4703-8EB2-528482EE942B}" srcOrd="2" destOrd="0" parTransId="{C7675E20-2EDA-408D-A4BA-C4D79684C833}" sibTransId="{1E369ACE-8691-4FC8-9FBB-E814AB854AA9}"/>
    <dgm:cxn modelId="{212FFBA8-2CEF-4F87-8207-E6B160021E79}" type="presOf" srcId="{9325F2B7-0DB3-45AB-B2B6-929C141BFD34}" destId="{016F9D2D-F768-4285-A16C-FBF160E19997}" srcOrd="0" destOrd="0" presId="urn:microsoft.com/office/officeart/2018/2/layout/IconLabelList"/>
    <dgm:cxn modelId="{FBA8ADDD-3664-48D7-AA43-FC5C4A8E80AB}" srcId="{8416690B-1D2D-493B-86B4-5BED581D047B}" destId="{03154B27-C9D1-40B8-A3A1-16A0F064B755}" srcOrd="0" destOrd="0" parTransId="{A6172BEF-B532-4821-9BD6-0693F73FE625}" sibTransId="{8AB7584E-CAE0-404D-A2CF-9FB9BA318902}"/>
    <dgm:cxn modelId="{5EFE45FC-827B-45B1-AE07-E9A7FFCD12BD}" srcId="{8416690B-1D2D-493B-86B4-5BED581D047B}" destId="{9325F2B7-0DB3-45AB-B2B6-929C141BFD34}" srcOrd="1" destOrd="0" parTransId="{BC230CCB-CF6C-4415-867E-BE8E37D8F19C}" sibTransId="{5DA4E792-3A28-4634-9204-9AA8BD75D543}"/>
    <dgm:cxn modelId="{46E024FE-FC7E-4076-B810-7C2AE742615F}" type="presOf" srcId="{74CA6098-040C-4703-8EB2-528482EE942B}" destId="{D7D9F95C-0681-4A79-812D-F74E7ABAD48D}" srcOrd="0" destOrd="0" presId="urn:microsoft.com/office/officeart/2018/2/layout/IconLabelList"/>
    <dgm:cxn modelId="{BA85751C-F6DE-43FE-9505-47D538B9B3F6}" type="presParOf" srcId="{37D3DD5A-90B9-452C-BE41-ED742E56DF68}" destId="{AA20A575-D756-43CD-88CB-CB6F82E7A26E}" srcOrd="0" destOrd="0" presId="urn:microsoft.com/office/officeart/2018/2/layout/IconLabelList"/>
    <dgm:cxn modelId="{AA156699-134C-4699-ABE6-31340628CF06}" type="presParOf" srcId="{AA20A575-D756-43CD-88CB-CB6F82E7A26E}" destId="{AA9CE3E9-7E03-4CFB-A6E5-E3992268DBC6}" srcOrd="0" destOrd="0" presId="urn:microsoft.com/office/officeart/2018/2/layout/IconLabelList"/>
    <dgm:cxn modelId="{253D833A-3EEE-4833-8A6F-B26BA47BD9B3}" type="presParOf" srcId="{AA20A575-D756-43CD-88CB-CB6F82E7A26E}" destId="{956CE9B9-AC14-40A8-8C41-E81EA07E2BC9}" srcOrd="1" destOrd="0" presId="urn:microsoft.com/office/officeart/2018/2/layout/IconLabelList"/>
    <dgm:cxn modelId="{1FE7FA2F-6B78-450E-8314-0BC5364E1C79}" type="presParOf" srcId="{AA20A575-D756-43CD-88CB-CB6F82E7A26E}" destId="{D55AE512-A7FD-430C-9392-9FCA828690CD}" srcOrd="2" destOrd="0" presId="urn:microsoft.com/office/officeart/2018/2/layout/IconLabelList"/>
    <dgm:cxn modelId="{09582870-0AAC-4C0B-890A-6524452D60EE}" type="presParOf" srcId="{37D3DD5A-90B9-452C-BE41-ED742E56DF68}" destId="{2987FDB9-F9BC-4F4C-9091-741F29166748}" srcOrd="1" destOrd="0" presId="urn:microsoft.com/office/officeart/2018/2/layout/IconLabelList"/>
    <dgm:cxn modelId="{ED92076A-7CD4-4AAF-AD83-6C56D4C771E8}" type="presParOf" srcId="{37D3DD5A-90B9-452C-BE41-ED742E56DF68}" destId="{EF332B76-9D69-4334-9DC8-BD57E80E3E93}" srcOrd="2" destOrd="0" presId="urn:microsoft.com/office/officeart/2018/2/layout/IconLabelList"/>
    <dgm:cxn modelId="{CB3EAD12-277D-43D6-9983-6D9271B4F0F4}" type="presParOf" srcId="{EF332B76-9D69-4334-9DC8-BD57E80E3E93}" destId="{CD9D527D-89F7-4AF4-97E4-7C2BED8D91FC}" srcOrd="0" destOrd="0" presId="urn:microsoft.com/office/officeart/2018/2/layout/IconLabelList"/>
    <dgm:cxn modelId="{B0A5A5ED-9B2F-4875-BB58-869942122620}" type="presParOf" srcId="{EF332B76-9D69-4334-9DC8-BD57E80E3E93}" destId="{54E50F21-E110-496D-912F-91AE681AEA98}" srcOrd="1" destOrd="0" presId="urn:microsoft.com/office/officeart/2018/2/layout/IconLabelList"/>
    <dgm:cxn modelId="{07E3133A-EFE0-444F-8E9E-F11EE59953CD}" type="presParOf" srcId="{EF332B76-9D69-4334-9DC8-BD57E80E3E93}" destId="{016F9D2D-F768-4285-A16C-FBF160E19997}" srcOrd="2" destOrd="0" presId="urn:microsoft.com/office/officeart/2018/2/layout/IconLabelList"/>
    <dgm:cxn modelId="{89F94739-3804-46AD-960E-1914921D074D}" type="presParOf" srcId="{37D3DD5A-90B9-452C-BE41-ED742E56DF68}" destId="{5379267A-6053-456D-80D4-AE18AE6079E0}" srcOrd="3" destOrd="0" presId="urn:microsoft.com/office/officeart/2018/2/layout/IconLabelList"/>
    <dgm:cxn modelId="{18079ADD-CFC3-4B75-B490-DBE307171D8C}" type="presParOf" srcId="{37D3DD5A-90B9-452C-BE41-ED742E56DF68}" destId="{684D3650-9B97-47DA-A916-E02731333EE0}" srcOrd="4" destOrd="0" presId="urn:microsoft.com/office/officeart/2018/2/layout/IconLabelList"/>
    <dgm:cxn modelId="{6F0CA2C8-9E16-43D5-89A2-CB1A4A4B66A3}" type="presParOf" srcId="{684D3650-9B97-47DA-A916-E02731333EE0}" destId="{A6922F79-250E-495C-B82D-8449F679B7F2}" srcOrd="0" destOrd="0" presId="urn:microsoft.com/office/officeart/2018/2/layout/IconLabelList"/>
    <dgm:cxn modelId="{D696E621-2773-4279-BC81-C7BEA58D5618}" type="presParOf" srcId="{684D3650-9B97-47DA-A916-E02731333EE0}" destId="{07192D23-642C-4C3D-B37B-767C2B5E75CC}" srcOrd="1" destOrd="0" presId="urn:microsoft.com/office/officeart/2018/2/layout/IconLabelList"/>
    <dgm:cxn modelId="{7640D675-335D-4AE7-918D-4626D44E25C1}" type="presParOf" srcId="{684D3650-9B97-47DA-A916-E02731333EE0}" destId="{D7D9F95C-0681-4A79-812D-F74E7ABAD48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74A000-3295-45EE-87CF-9C19033AC34E}" type="doc">
      <dgm:prSet loTypeId="urn:microsoft.com/office/officeart/2005/8/layout/vList2" loCatId="list" qsTypeId="urn:microsoft.com/office/officeart/2005/8/quickstyle/simple4#7" qsCatId="simple" csTypeId="urn:microsoft.com/office/officeart/2005/8/colors/colorful2#6" csCatId="colorful"/>
      <dgm:spPr/>
      <dgm:t>
        <a:bodyPr/>
        <a:lstStyle/>
        <a:p>
          <a:endParaRPr lang="en-US"/>
        </a:p>
      </dgm:t>
    </dgm:pt>
    <dgm:pt modelId="{E9EED00D-D422-4930-9C4C-49D5955B1F07}">
      <dgm:prSet/>
      <dgm:spPr/>
      <dgm:t>
        <a:bodyPr/>
        <a:lstStyle/>
        <a:p>
          <a:r>
            <a:rPr lang="en-US"/>
            <a:t>Changes are retroactive to July 1, 2026</a:t>
          </a:r>
        </a:p>
      </dgm:t>
    </dgm:pt>
    <dgm:pt modelId="{FD7F9A59-2FA0-431F-8345-0973D9888DA2}" type="parTrans" cxnId="{EFB1899A-BBBB-4F88-9B39-7CB9165159ED}">
      <dgm:prSet/>
      <dgm:spPr/>
      <dgm:t>
        <a:bodyPr/>
        <a:lstStyle/>
        <a:p>
          <a:endParaRPr lang="en-US"/>
        </a:p>
      </dgm:t>
    </dgm:pt>
    <dgm:pt modelId="{AB8B8E8C-F0C0-4675-9817-86514FF9AC8D}" type="sibTrans" cxnId="{EFB1899A-BBBB-4F88-9B39-7CB9165159ED}">
      <dgm:prSet/>
      <dgm:spPr/>
      <dgm:t>
        <a:bodyPr/>
        <a:lstStyle/>
        <a:p>
          <a:endParaRPr lang="en-US"/>
        </a:p>
      </dgm:t>
    </dgm:pt>
    <dgm:pt modelId="{0DF97E99-24C9-4FED-92A7-90D77FFEF8C5}">
      <dgm:prSet/>
      <dgm:spPr/>
      <dgm:t>
        <a:bodyPr/>
        <a:lstStyle/>
        <a:p>
          <a:r>
            <a:rPr lang="en-US"/>
            <a:t>Changes are specifically to incentive payments and processes</a:t>
          </a:r>
        </a:p>
      </dgm:t>
    </dgm:pt>
    <dgm:pt modelId="{6F7A01ED-179C-4C2B-B603-9293EEAEBD76}" type="parTrans" cxnId="{FD12E791-AFA7-410E-AF34-1155F78F4414}">
      <dgm:prSet/>
      <dgm:spPr/>
      <dgm:t>
        <a:bodyPr/>
        <a:lstStyle/>
        <a:p>
          <a:endParaRPr lang="en-US"/>
        </a:p>
      </dgm:t>
    </dgm:pt>
    <dgm:pt modelId="{49626254-AD62-412A-A7BB-09CEE6D46B9B}" type="sibTrans" cxnId="{FD12E791-AFA7-410E-AF34-1155F78F4414}">
      <dgm:prSet/>
      <dgm:spPr/>
      <dgm:t>
        <a:bodyPr/>
        <a:lstStyle/>
        <a:p>
          <a:endParaRPr lang="en-US"/>
        </a:p>
      </dgm:t>
    </dgm:pt>
    <dgm:pt modelId="{03CDEB90-EE0B-41BC-85FD-5FF7C620B00E}">
      <dgm:prSet/>
      <dgm:spPr/>
      <dgm:t>
        <a:bodyPr/>
        <a:lstStyle/>
        <a:p>
          <a:r>
            <a:rPr lang="en-US"/>
            <a:t>All QRIS participating providers not currently in the Arise CARE system now must register in the system and maintain enrollments</a:t>
          </a:r>
        </a:p>
      </dgm:t>
    </dgm:pt>
    <dgm:pt modelId="{530D9C3C-3757-4A56-B62A-1650D1E6B61A}" type="parTrans" cxnId="{EC429D55-6A4C-483C-97E5-41905A80D0E3}">
      <dgm:prSet/>
      <dgm:spPr/>
      <dgm:t>
        <a:bodyPr/>
        <a:lstStyle/>
        <a:p>
          <a:endParaRPr lang="en-US"/>
        </a:p>
      </dgm:t>
    </dgm:pt>
    <dgm:pt modelId="{17794C79-4F37-4F11-AEE4-F3BF32292637}" type="sibTrans" cxnId="{EC429D55-6A4C-483C-97E5-41905A80D0E3}">
      <dgm:prSet/>
      <dgm:spPr/>
      <dgm:t>
        <a:bodyPr/>
        <a:lstStyle/>
        <a:p>
          <a:endParaRPr lang="en-US"/>
        </a:p>
      </dgm:t>
    </dgm:pt>
    <dgm:pt modelId="{86EC55D8-0394-46A3-9DA1-F808C033A2B5}">
      <dgm:prSet/>
      <dgm:spPr/>
      <dgm:t>
        <a:bodyPr/>
        <a:lstStyle/>
        <a:p>
          <a:r>
            <a:rPr lang="en-US"/>
            <a:t>Payments are based on enrollments instead of capacity</a:t>
          </a:r>
        </a:p>
      </dgm:t>
    </dgm:pt>
    <dgm:pt modelId="{2E11543D-AC9D-4DDC-9737-C7889091942C}" type="parTrans" cxnId="{F56E0761-0E5D-4B80-B58C-70172E404F7B}">
      <dgm:prSet/>
      <dgm:spPr/>
      <dgm:t>
        <a:bodyPr/>
        <a:lstStyle/>
        <a:p>
          <a:endParaRPr lang="en-US"/>
        </a:p>
      </dgm:t>
    </dgm:pt>
    <dgm:pt modelId="{67883D3C-E4D5-4589-9241-A8022287B234}" type="sibTrans" cxnId="{F56E0761-0E5D-4B80-B58C-70172E404F7B}">
      <dgm:prSet/>
      <dgm:spPr/>
      <dgm:t>
        <a:bodyPr/>
        <a:lstStyle/>
        <a:p>
          <a:endParaRPr lang="en-US"/>
        </a:p>
      </dgm:t>
    </dgm:pt>
    <dgm:pt modelId="{6F3D56BC-8A3A-4AFB-AD54-8BD3A08AD309}">
      <dgm:prSet/>
      <dgm:spPr/>
      <dgm:t>
        <a:bodyPr/>
        <a:lstStyle/>
        <a:p>
          <a:r>
            <a:rPr lang="en-US"/>
            <a:t>Providers are subject to file audits of enrolled children   </a:t>
          </a:r>
        </a:p>
      </dgm:t>
    </dgm:pt>
    <dgm:pt modelId="{42179683-EF5A-43AE-8E98-861B49332E5A}" type="parTrans" cxnId="{3336D960-2FE7-4B8A-A553-D30D87EE31C3}">
      <dgm:prSet/>
      <dgm:spPr/>
      <dgm:t>
        <a:bodyPr/>
        <a:lstStyle/>
        <a:p>
          <a:endParaRPr lang="en-US"/>
        </a:p>
      </dgm:t>
    </dgm:pt>
    <dgm:pt modelId="{E1188DF9-3293-4CC7-9F16-10AFECCF2AE2}" type="sibTrans" cxnId="{3336D960-2FE7-4B8A-A553-D30D87EE31C3}">
      <dgm:prSet/>
      <dgm:spPr/>
      <dgm:t>
        <a:bodyPr/>
        <a:lstStyle/>
        <a:p>
          <a:endParaRPr lang="en-US"/>
        </a:p>
      </dgm:t>
    </dgm:pt>
    <dgm:pt modelId="{ED236941-3C96-4CC4-A7EC-FB66DB96018E}" type="pres">
      <dgm:prSet presAssocID="{4F74A000-3295-45EE-87CF-9C19033AC34E}" presName="linear" presStyleCnt="0">
        <dgm:presLayoutVars>
          <dgm:animLvl val="lvl"/>
          <dgm:resizeHandles val="exact"/>
        </dgm:presLayoutVars>
      </dgm:prSet>
      <dgm:spPr/>
    </dgm:pt>
    <dgm:pt modelId="{119EB2F5-EA57-43D1-BC91-5B21327AF750}" type="pres">
      <dgm:prSet presAssocID="{E9EED00D-D422-4930-9C4C-49D5955B1F07}" presName="parentText" presStyleLbl="node1" presStyleIdx="0" presStyleCnt="5">
        <dgm:presLayoutVars>
          <dgm:chMax val="0"/>
          <dgm:bulletEnabled val="1"/>
        </dgm:presLayoutVars>
      </dgm:prSet>
      <dgm:spPr/>
    </dgm:pt>
    <dgm:pt modelId="{B7C6C528-BCD5-4A0D-8856-EEFFC401629B}" type="pres">
      <dgm:prSet presAssocID="{AB8B8E8C-F0C0-4675-9817-86514FF9AC8D}" presName="spacer" presStyleCnt="0"/>
      <dgm:spPr/>
    </dgm:pt>
    <dgm:pt modelId="{F58BC782-4497-4CB8-B019-C30C826EDCEF}" type="pres">
      <dgm:prSet presAssocID="{0DF97E99-24C9-4FED-92A7-90D77FFEF8C5}" presName="parentText" presStyleLbl="node1" presStyleIdx="1" presStyleCnt="5">
        <dgm:presLayoutVars>
          <dgm:chMax val="0"/>
          <dgm:bulletEnabled val="1"/>
        </dgm:presLayoutVars>
      </dgm:prSet>
      <dgm:spPr/>
    </dgm:pt>
    <dgm:pt modelId="{C17F37DF-B45F-484D-8B14-8FB7B03BE684}" type="pres">
      <dgm:prSet presAssocID="{49626254-AD62-412A-A7BB-09CEE6D46B9B}" presName="spacer" presStyleCnt="0"/>
      <dgm:spPr/>
    </dgm:pt>
    <dgm:pt modelId="{E41DFFB6-7D71-4F10-B755-FE7B5F38AB78}" type="pres">
      <dgm:prSet presAssocID="{03CDEB90-EE0B-41BC-85FD-5FF7C620B00E}" presName="parentText" presStyleLbl="node1" presStyleIdx="2" presStyleCnt="5">
        <dgm:presLayoutVars>
          <dgm:chMax val="0"/>
          <dgm:bulletEnabled val="1"/>
        </dgm:presLayoutVars>
      </dgm:prSet>
      <dgm:spPr/>
    </dgm:pt>
    <dgm:pt modelId="{61C70F02-D80F-4CA6-9606-B465D47B4E0F}" type="pres">
      <dgm:prSet presAssocID="{17794C79-4F37-4F11-AEE4-F3BF32292637}" presName="spacer" presStyleCnt="0"/>
      <dgm:spPr/>
    </dgm:pt>
    <dgm:pt modelId="{8A7FD1BD-F411-4CC7-9A0B-98DFF89A3E65}" type="pres">
      <dgm:prSet presAssocID="{86EC55D8-0394-46A3-9DA1-F808C033A2B5}" presName="parentText" presStyleLbl="node1" presStyleIdx="3" presStyleCnt="5">
        <dgm:presLayoutVars>
          <dgm:chMax val="0"/>
          <dgm:bulletEnabled val="1"/>
        </dgm:presLayoutVars>
      </dgm:prSet>
      <dgm:spPr/>
    </dgm:pt>
    <dgm:pt modelId="{09B2990C-094C-4B71-A166-37310CD573AD}" type="pres">
      <dgm:prSet presAssocID="{67883D3C-E4D5-4589-9241-A8022287B234}" presName="spacer" presStyleCnt="0"/>
      <dgm:spPr/>
    </dgm:pt>
    <dgm:pt modelId="{47F8BFEF-0DED-4765-A062-98F96320C5E1}" type="pres">
      <dgm:prSet presAssocID="{6F3D56BC-8A3A-4AFB-AD54-8BD3A08AD309}" presName="parentText" presStyleLbl="node1" presStyleIdx="4" presStyleCnt="5">
        <dgm:presLayoutVars>
          <dgm:chMax val="0"/>
          <dgm:bulletEnabled val="1"/>
        </dgm:presLayoutVars>
      </dgm:prSet>
      <dgm:spPr/>
    </dgm:pt>
  </dgm:ptLst>
  <dgm:cxnLst>
    <dgm:cxn modelId="{DAD99820-4311-4A8D-9ABE-570244240864}" type="presOf" srcId="{86EC55D8-0394-46A3-9DA1-F808C033A2B5}" destId="{8A7FD1BD-F411-4CC7-9A0B-98DFF89A3E65}" srcOrd="0" destOrd="0" presId="urn:microsoft.com/office/officeart/2005/8/layout/vList2"/>
    <dgm:cxn modelId="{F2EB1329-12AD-4A61-B7DF-BEBDC586DC1E}" type="presOf" srcId="{4F74A000-3295-45EE-87CF-9C19033AC34E}" destId="{ED236941-3C96-4CC4-A7EC-FB66DB96018E}" srcOrd="0" destOrd="0" presId="urn:microsoft.com/office/officeart/2005/8/layout/vList2"/>
    <dgm:cxn modelId="{2605B62F-FBAA-4719-9BF0-A956735DB50C}" type="presOf" srcId="{0DF97E99-24C9-4FED-92A7-90D77FFEF8C5}" destId="{F58BC782-4497-4CB8-B019-C30C826EDCEF}" srcOrd="0" destOrd="0" presId="urn:microsoft.com/office/officeart/2005/8/layout/vList2"/>
    <dgm:cxn modelId="{ECDD3535-AED9-46A4-B987-B462C4C6D6AC}" type="presOf" srcId="{03CDEB90-EE0B-41BC-85FD-5FF7C620B00E}" destId="{E41DFFB6-7D71-4F10-B755-FE7B5F38AB78}" srcOrd="0" destOrd="0" presId="urn:microsoft.com/office/officeart/2005/8/layout/vList2"/>
    <dgm:cxn modelId="{3336D960-2FE7-4B8A-A553-D30D87EE31C3}" srcId="{4F74A000-3295-45EE-87CF-9C19033AC34E}" destId="{6F3D56BC-8A3A-4AFB-AD54-8BD3A08AD309}" srcOrd="4" destOrd="0" parTransId="{42179683-EF5A-43AE-8E98-861B49332E5A}" sibTransId="{E1188DF9-3293-4CC7-9F16-10AFECCF2AE2}"/>
    <dgm:cxn modelId="{F56E0761-0E5D-4B80-B58C-70172E404F7B}" srcId="{4F74A000-3295-45EE-87CF-9C19033AC34E}" destId="{86EC55D8-0394-46A3-9DA1-F808C033A2B5}" srcOrd="3" destOrd="0" parTransId="{2E11543D-AC9D-4DDC-9737-C7889091942C}" sibTransId="{67883D3C-E4D5-4589-9241-A8022287B234}"/>
    <dgm:cxn modelId="{AD386D6C-781A-44D8-BFC7-ABA24AFB93CA}" type="presOf" srcId="{E9EED00D-D422-4930-9C4C-49D5955B1F07}" destId="{119EB2F5-EA57-43D1-BC91-5B21327AF750}" srcOrd="0" destOrd="0" presId="urn:microsoft.com/office/officeart/2005/8/layout/vList2"/>
    <dgm:cxn modelId="{EC429D55-6A4C-483C-97E5-41905A80D0E3}" srcId="{4F74A000-3295-45EE-87CF-9C19033AC34E}" destId="{03CDEB90-EE0B-41BC-85FD-5FF7C620B00E}" srcOrd="2" destOrd="0" parTransId="{530D9C3C-3757-4A56-B62A-1650D1E6B61A}" sibTransId="{17794C79-4F37-4F11-AEE4-F3BF32292637}"/>
    <dgm:cxn modelId="{D813D28A-E56A-4FA8-B65E-EA89DD27ACDB}" type="presOf" srcId="{6F3D56BC-8A3A-4AFB-AD54-8BD3A08AD309}" destId="{47F8BFEF-0DED-4765-A062-98F96320C5E1}" srcOrd="0" destOrd="0" presId="urn:microsoft.com/office/officeart/2005/8/layout/vList2"/>
    <dgm:cxn modelId="{FD12E791-AFA7-410E-AF34-1155F78F4414}" srcId="{4F74A000-3295-45EE-87CF-9C19033AC34E}" destId="{0DF97E99-24C9-4FED-92A7-90D77FFEF8C5}" srcOrd="1" destOrd="0" parTransId="{6F7A01ED-179C-4C2B-B603-9293EEAEBD76}" sibTransId="{49626254-AD62-412A-A7BB-09CEE6D46B9B}"/>
    <dgm:cxn modelId="{EFB1899A-BBBB-4F88-9B39-7CB9165159ED}" srcId="{4F74A000-3295-45EE-87CF-9C19033AC34E}" destId="{E9EED00D-D422-4930-9C4C-49D5955B1F07}" srcOrd="0" destOrd="0" parTransId="{FD7F9A59-2FA0-431F-8345-0973D9888DA2}" sibTransId="{AB8B8E8C-F0C0-4675-9817-86514FF9AC8D}"/>
    <dgm:cxn modelId="{84FB2036-FCFD-41A2-9542-CF7D328BEFD6}" type="presParOf" srcId="{ED236941-3C96-4CC4-A7EC-FB66DB96018E}" destId="{119EB2F5-EA57-43D1-BC91-5B21327AF750}" srcOrd="0" destOrd="0" presId="urn:microsoft.com/office/officeart/2005/8/layout/vList2"/>
    <dgm:cxn modelId="{EC1392F0-3321-4D87-8F20-3F48A6447BF7}" type="presParOf" srcId="{ED236941-3C96-4CC4-A7EC-FB66DB96018E}" destId="{B7C6C528-BCD5-4A0D-8856-EEFFC401629B}" srcOrd="1" destOrd="0" presId="urn:microsoft.com/office/officeart/2005/8/layout/vList2"/>
    <dgm:cxn modelId="{C3329ECE-8CC6-43C1-BF44-DB265FA5705C}" type="presParOf" srcId="{ED236941-3C96-4CC4-A7EC-FB66DB96018E}" destId="{F58BC782-4497-4CB8-B019-C30C826EDCEF}" srcOrd="2" destOrd="0" presId="urn:microsoft.com/office/officeart/2005/8/layout/vList2"/>
    <dgm:cxn modelId="{8550F525-77FE-4E81-A96E-C83C50564B28}" type="presParOf" srcId="{ED236941-3C96-4CC4-A7EC-FB66DB96018E}" destId="{C17F37DF-B45F-484D-8B14-8FB7B03BE684}" srcOrd="3" destOrd="0" presId="urn:microsoft.com/office/officeart/2005/8/layout/vList2"/>
    <dgm:cxn modelId="{456FEE24-312F-4BBF-B718-66C184AB082C}" type="presParOf" srcId="{ED236941-3C96-4CC4-A7EC-FB66DB96018E}" destId="{E41DFFB6-7D71-4F10-B755-FE7B5F38AB78}" srcOrd="4" destOrd="0" presId="urn:microsoft.com/office/officeart/2005/8/layout/vList2"/>
    <dgm:cxn modelId="{B58F9129-3C62-45E2-9D9E-D9596B170176}" type="presParOf" srcId="{ED236941-3C96-4CC4-A7EC-FB66DB96018E}" destId="{61C70F02-D80F-4CA6-9606-B465D47B4E0F}" srcOrd="5" destOrd="0" presId="urn:microsoft.com/office/officeart/2005/8/layout/vList2"/>
    <dgm:cxn modelId="{3B7BCFA3-4921-4A73-868F-AD405E4D2762}" type="presParOf" srcId="{ED236941-3C96-4CC4-A7EC-FB66DB96018E}" destId="{8A7FD1BD-F411-4CC7-9A0B-98DFF89A3E65}" srcOrd="6" destOrd="0" presId="urn:microsoft.com/office/officeart/2005/8/layout/vList2"/>
    <dgm:cxn modelId="{E86DB4D1-B889-4E02-A919-D83C9217445A}" type="presParOf" srcId="{ED236941-3C96-4CC4-A7EC-FB66DB96018E}" destId="{09B2990C-094C-4B71-A166-37310CD573AD}" srcOrd="7" destOrd="0" presId="urn:microsoft.com/office/officeart/2005/8/layout/vList2"/>
    <dgm:cxn modelId="{93F96146-CC13-40E7-9158-00422C01F42E}" type="presParOf" srcId="{ED236941-3C96-4CC4-A7EC-FB66DB96018E}" destId="{47F8BFEF-0DED-4765-A062-98F96320C5E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77810D-A09B-45DD-9121-DD8FE7037404}" type="doc">
      <dgm:prSet loTypeId="urn:microsoft.com/office/officeart/2005/8/layout/vList2" loCatId="list" qsTypeId="urn:microsoft.com/office/officeart/2005/8/quickstyle/simple1#12" qsCatId="simple" csTypeId="urn:microsoft.com/office/officeart/2005/8/colors/accent1_2#8" csCatId="accent1" phldr="1"/>
      <dgm:spPr/>
      <dgm:t>
        <a:bodyPr/>
        <a:lstStyle/>
        <a:p>
          <a:endParaRPr lang="en-US"/>
        </a:p>
      </dgm:t>
    </dgm:pt>
    <dgm:pt modelId="{34A57756-BF90-40D9-B12B-889DB2941C61}">
      <dgm:prSet/>
      <dgm:spPr/>
      <dgm:t>
        <a:bodyPr/>
        <a:lstStyle/>
        <a:p>
          <a:r>
            <a:rPr lang="en-US"/>
            <a:t>Over inflated capacities</a:t>
          </a:r>
        </a:p>
      </dgm:t>
    </dgm:pt>
    <dgm:pt modelId="{38CCED13-262D-48CC-BC9B-BB4334CDC726}" type="parTrans" cxnId="{ABB8BC29-72CC-4F49-9BE7-A6ACA71E4E8A}">
      <dgm:prSet/>
      <dgm:spPr/>
      <dgm:t>
        <a:bodyPr/>
        <a:lstStyle/>
        <a:p>
          <a:endParaRPr lang="en-US"/>
        </a:p>
      </dgm:t>
    </dgm:pt>
    <dgm:pt modelId="{54960A51-76A6-4475-8739-AC85F9A35996}" type="sibTrans" cxnId="{ABB8BC29-72CC-4F49-9BE7-A6ACA71E4E8A}">
      <dgm:prSet/>
      <dgm:spPr/>
      <dgm:t>
        <a:bodyPr/>
        <a:lstStyle/>
        <a:p>
          <a:endParaRPr lang="en-US"/>
        </a:p>
      </dgm:t>
    </dgm:pt>
    <dgm:pt modelId="{A6B5A7ED-CAA9-421C-B80B-684CB973DEBD}">
      <dgm:prSet/>
      <dgm:spPr/>
      <dgm:t>
        <a:bodyPr/>
        <a:lstStyle/>
        <a:p>
          <a:r>
            <a:rPr lang="en-US"/>
            <a:t>Providers with no enrollments or enrollments of relative children only</a:t>
          </a:r>
        </a:p>
      </dgm:t>
    </dgm:pt>
    <dgm:pt modelId="{B2400784-D86C-4F2A-B420-904928AFCABD}" type="parTrans" cxnId="{94D813D9-308F-442E-89CD-176DF50F1200}">
      <dgm:prSet/>
      <dgm:spPr/>
      <dgm:t>
        <a:bodyPr/>
        <a:lstStyle/>
        <a:p>
          <a:endParaRPr lang="en-US"/>
        </a:p>
      </dgm:t>
    </dgm:pt>
    <dgm:pt modelId="{CBFE4F43-9102-4C37-BE5B-42325927FDC8}" type="sibTrans" cxnId="{94D813D9-308F-442E-89CD-176DF50F1200}">
      <dgm:prSet/>
      <dgm:spPr/>
      <dgm:t>
        <a:bodyPr/>
        <a:lstStyle/>
        <a:p>
          <a:endParaRPr lang="en-US"/>
        </a:p>
      </dgm:t>
    </dgm:pt>
    <dgm:pt modelId="{10DFE157-66FF-4A91-80CB-0BB3B35CFAEB}">
      <dgm:prSet/>
      <dgm:spPr/>
      <dgm:t>
        <a:bodyPr/>
        <a:lstStyle/>
        <a:p>
          <a:r>
            <a:rPr lang="en-US" dirty="0"/>
            <a:t>Low participation in attaining higher ratings from STAR 1</a:t>
          </a:r>
        </a:p>
      </dgm:t>
    </dgm:pt>
    <dgm:pt modelId="{279B903E-0829-4011-B545-61313AE86C84}" type="parTrans" cxnId="{9AD6EA56-C395-4245-A631-A06E48B1D2BA}">
      <dgm:prSet/>
      <dgm:spPr/>
      <dgm:t>
        <a:bodyPr/>
        <a:lstStyle/>
        <a:p>
          <a:endParaRPr lang="en-US"/>
        </a:p>
      </dgm:t>
    </dgm:pt>
    <dgm:pt modelId="{64D4484B-5DFF-4EAE-B7B3-39B86850D7A7}" type="sibTrans" cxnId="{9AD6EA56-C395-4245-A631-A06E48B1D2BA}">
      <dgm:prSet/>
      <dgm:spPr/>
      <dgm:t>
        <a:bodyPr/>
        <a:lstStyle/>
        <a:p>
          <a:endParaRPr lang="en-US"/>
        </a:p>
      </dgm:t>
    </dgm:pt>
    <dgm:pt modelId="{6E45039C-DA3D-4170-934A-B5F1ED2B4AD7}">
      <dgm:prSet/>
      <dgm:spPr/>
      <dgm:t>
        <a:bodyPr/>
        <a:lstStyle/>
        <a:p>
          <a:r>
            <a:rPr lang="en-US"/>
            <a:t>Higher funding amounts-no higher levels of quality </a:t>
          </a:r>
        </a:p>
      </dgm:t>
    </dgm:pt>
    <dgm:pt modelId="{40115F96-C066-4D8D-B5FD-D9C511E55367}" type="parTrans" cxnId="{93AD0E2B-42D9-4CBF-AEB5-CF1172B267A4}">
      <dgm:prSet/>
      <dgm:spPr/>
      <dgm:t>
        <a:bodyPr/>
        <a:lstStyle/>
        <a:p>
          <a:endParaRPr lang="en-US"/>
        </a:p>
      </dgm:t>
    </dgm:pt>
    <dgm:pt modelId="{DF4169BF-ADE9-42A2-98C7-32E2090AEC8B}" type="sibTrans" cxnId="{93AD0E2B-42D9-4CBF-AEB5-CF1172B267A4}">
      <dgm:prSet/>
      <dgm:spPr/>
      <dgm:t>
        <a:bodyPr/>
        <a:lstStyle/>
        <a:p>
          <a:endParaRPr lang="en-US"/>
        </a:p>
      </dgm:t>
    </dgm:pt>
    <dgm:pt modelId="{AF8EDCEB-95B4-4F1E-B8A0-8CB9F323C575}">
      <dgm:prSet/>
      <dgm:spPr/>
      <dgm:t>
        <a:bodyPr/>
        <a:lstStyle/>
        <a:p>
          <a:r>
            <a:rPr lang="en-US"/>
            <a:t>Minimum impact to over 70% of providers</a:t>
          </a:r>
        </a:p>
      </dgm:t>
    </dgm:pt>
    <dgm:pt modelId="{C366B58F-4997-4AFA-BFEB-199D23C7ECA4}" type="parTrans" cxnId="{8024D0F5-7297-45D1-BA58-3C0C1F6BC488}">
      <dgm:prSet/>
      <dgm:spPr/>
      <dgm:t>
        <a:bodyPr/>
        <a:lstStyle/>
        <a:p>
          <a:endParaRPr lang="en-US"/>
        </a:p>
      </dgm:t>
    </dgm:pt>
    <dgm:pt modelId="{750E6CEE-D35E-4F5F-967D-82146720CFF5}" type="sibTrans" cxnId="{8024D0F5-7297-45D1-BA58-3C0C1F6BC488}">
      <dgm:prSet/>
      <dgm:spPr/>
      <dgm:t>
        <a:bodyPr/>
        <a:lstStyle/>
        <a:p>
          <a:endParaRPr lang="en-US"/>
        </a:p>
      </dgm:t>
    </dgm:pt>
    <dgm:pt modelId="{AC170D81-3509-4659-AA6F-B526FE27A91A}">
      <dgm:prSet/>
      <dgm:spPr/>
      <dgm:t>
        <a:bodyPr/>
        <a:lstStyle/>
        <a:p>
          <a:r>
            <a:rPr lang="en-US"/>
            <a:t>Funding levels not increasing enrollments</a:t>
          </a:r>
        </a:p>
      </dgm:t>
    </dgm:pt>
    <dgm:pt modelId="{F4A1CBCF-C953-4DA8-AD79-949E6A6C3731}" type="parTrans" cxnId="{91827316-4C4A-4247-A0B9-28541968F2D7}">
      <dgm:prSet/>
      <dgm:spPr/>
      <dgm:t>
        <a:bodyPr/>
        <a:lstStyle/>
        <a:p>
          <a:endParaRPr lang="en-US"/>
        </a:p>
      </dgm:t>
    </dgm:pt>
    <dgm:pt modelId="{29E7B2DC-F3EF-4933-816C-21638C3EBDE5}" type="sibTrans" cxnId="{91827316-4C4A-4247-A0B9-28541968F2D7}">
      <dgm:prSet/>
      <dgm:spPr/>
      <dgm:t>
        <a:bodyPr/>
        <a:lstStyle/>
        <a:p>
          <a:endParaRPr lang="en-US"/>
        </a:p>
      </dgm:t>
    </dgm:pt>
    <dgm:pt modelId="{01965A5F-8233-4D7B-B2AD-7B94D01B53AB}" type="pres">
      <dgm:prSet presAssocID="{6E77810D-A09B-45DD-9121-DD8FE7037404}" presName="linear" presStyleCnt="0">
        <dgm:presLayoutVars>
          <dgm:animLvl val="lvl"/>
          <dgm:resizeHandles val="exact"/>
        </dgm:presLayoutVars>
      </dgm:prSet>
      <dgm:spPr/>
    </dgm:pt>
    <dgm:pt modelId="{37A3019D-433E-43AB-812C-0DBC2E587E7A}" type="pres">
      <dgm:prSet presAssocID="{34A57756-BF90-40D9-B12B-889DB2941C61}" presName="parentText" presStyleLbl="node1" presStyleIdx="0" presStyleCnt="6">
        <dgm:presLayoutVars>
          <dgm:chMax val="0"/>
          <dgm:bulletEnabled val="1"/>
        </dgm:presLayoutVars>
      </dgm:prSet>
      <dgm:spPr/>
    </dgm:pt>
    <dgm:pt modelId="{DBA482A1-9FDF-486B-BF19-8D2F6C3CF71E}" type="pres">
      <dgm:prSet presAssocID="{54960A51-76A6-4475-8739-AC85F9A35996}" presName="spacer" presStyleCnt="0"/>
      <dgm:spPr/>
    </dgm:pt>
    <dgm:pt modelId="{9399E66C-FF1B-41C0-8447-800C4911EDF9}" type="pres">
      <dgm:prSet presAssocID="{A6B5A7ED-CAA9-421C-B80B-684CB973DEBD}" presName="parentText" presStyleLbl="node1" presStyleIdx="1" presStyleCnt="6">
        <dgm:presLayoutVars>
          <dgm:chMax val="0"/>
          <dgm:bulletEnabled val="1"/>
        </dgm:presLayoutVars>
      </dgm:prSet>
      <dgm:spPr/>
    </dgm:pt>
    <dgm:pt modelId="{8E4EFFCC-5F51-4A79-9466-8749FADB194E}" type="pres">
      <dgm:prSet presAssocID="{CBFE4F43-9102-4C37-BE5B-42325927FDC8}" presName="spacer" presStyleCnt="0"/>
      <dgm:spPr/>
    </dgm:pt>
    <dgm:pt modelId="{81077630-D344-4E84-AD8A-6DCD93535B1F}" type="pres">
      <dgm:prSet presAssocID="{10DFE157-66FF-4A91-80CB-0BB3B35CFAEB}" presName="parentText" presStyleLbl="node1" presStyleIdx="2" presStyleCnt="6">
        <dgm:presLayoutVars>
          <dgm:chMax val="0"/>
          <dgm:bulletEnabled val="1"/>
        </dgm:presLayoutVars>
      </dgm:prSet>
      <dgm:spPr/>
    </dgm:pt>
    <dgm:pt modelId="{F3E33B6A-7937-4CC3-B929-2FDB696FD574}" type="pres">
      <dgm:prSet presAssocID="{64D4484B-5DFF-4EAE-B7B3-39B86850D7A7}" presName="spacer" presStyleCnt="0"/>
      <dgm:spPr/>
    </dgm:pt>
    <dgm:pt modelId="{2E7505AF-2D4F-494B-8D78-D23AAB9E5C9E}" type="pres">
      <dgm:prSet presAssocID="{6E45039C-DA3D-4170-934A-B5F1ED2B4AD7}" presName="parentText" presStyleLbl="node1" presStyleIdx="3" presStyleCnt="6">
        <dgm:presLayoutVars>
          <dgm:chMax val="0"/>
          <dgm:bulletEnabled val="1"/>
        </dgm:presLayoutVars>
      </dgm:prSet>
      <dgm:spPr/>
    </dgm:pt>
    <dgm:pt modelId="{076E8D7E-F2BB-4252-8C66-45C67FC70793}" type="pres">
      <dgm:prSet presAssocID="{DF4169BF-ADE9-42A2-98C7-32E2090AEC8B}" presName="spacer" presStyleCnt="0"/>
      <dgm:spPr/>
    </dgm:pt>
    <dgm:pt modelId="{01A971C4-BF7F-4C32-9A91-8F18373B44EF}" type="pres">
      <dgm:prSet presAssocID="{AF8EDCEB-95B4-4F1E-B8A0-8CB9F323C575}" presName="parentText" presStyleLbl="node1" presStyleIdx="4" presStyleCnt="6">
        <dgm:presLayoutVars>
          <dgm:chMax val="0"/>
          <dgm:bulletEnabled val="1"/>
        </dgm:presLayoutVars>
      </dgm:prSet>
      <dgm:spPr/>
    </dgm:pt>
    <dgm:pt modelId="{41987B05-957F-43A6-AA11-B0675098521D}" type="pres">
      <dgm:prSet presAssocID="{750E6CEE-D35E-4F5F-967D-82146720CFF5}" presName="spacer" presStyleCnt="0"/>
      <dgm:spPr/>
    </dgm:pt>
    <dgm:pt modelId="{5B6AE165-46A6-44A9-AC54-B8EF2B5D9012}" type="pres">
      <dgm:prSet presAssocID="{AC170D81-3509-4659-AA6F-B526FE27A91A}" presName="parentText" presStyleLbl="node1" presStyleIdx="5" presStyleCnt="6">
        <dgm:presLayoutVars>
          <dgm:chMax val="0"/>
          <dgm:bulletEnabled val="1"/>
        </dgm:presLayoutVars>
      </dgm:prSet>
      <dgm:spPr/>
    </dgm:pt>
  </dgm:ptLst>
  <dgm:cxnLst>
    <dgm:cxn modelId="{91827316-4C4A-4247-A0B9-28541968F2D7}" srcId="{6E77810D-A09B-45DD-9121-DD8FE7037404}" destId="{AC170D81-3509-4659-AA6F-B526FE27A91A}" srcOrd="5" destOrd="0" parTransId="{F4A1CBCF-C953-4DA8-AD79-949E6A6C3731}" sibTransId="{29E7B2DC-F3EF-4933-816C-21638C3EBDE5}"/>
    <dgm:cxn modelId="{ABB8BC29-72CC-4F49-9BE7-A6ACA71E4E8A}" srcId="{6E77810D-A09B-45DD-9121-DD8FE7037404}" destId="{34A57756-BF90-40D9-B12B-889DB2941C61}" srcOrd="0" destOrd="0" parTransId="{38CCED13-262D-48CC-BC9B-BB4334CDC726}" sibTransId="{54960A51-76A6-4475-8739-AC85F9A35996}"/>
    <dgm:cxn modelId="{93AD0E2B-42D9-4CBF-AEB5-CF1172B267A4}" srcId="{6E77810D-A09B-45DD-9121-DD8FE7037404}" destId="{6E45039C-DA3D-4170-934A-B5F1ED2B4AD7}" srcOrd="3" destOrd="0" parTransId="{40115F96-C066-4D8D-B5FD-D9C511E55367}" sibTransId="{DF4169BF-ADE9-42A2-98C7-32E2090AEC8B}"/>
    <dgm:cxn modelId="{E6D1B849-851C-4CD3-B8AD-1CD308A42B84}" type="presOf" srcId="{AF8EDCEB-95B4-4F1E-B8A0-8CB9F323C575}" destId="{01A971C4-BF7F-4C32-9A91-8F18373B44EF}" srcOrd="0" destOrd="0" presId="urn:microsoft.com/office/officeart/2005/8/layout/vList2"/>
    <dgm:cxn modelId="{09436D4C-06CA-4496-B154-9BB028F1C247}" type="presOf" srcId="{6E77810D-A09B-45DD-9121-DD8FE7037404}" destId="{01965A5F-8233-4D7B-B2AD-7B94D01B53AB}" srcOrd="0" destOrd="0" presId="urn:microsoft.com/office/officeart/2005/8/layout/vList2"/>
    <dgm:cxn modelId="{9AD6EA56-C395-4245-A631-A06E48B1D2BA}" srcId="{6E77810D-A09B-45DD-9121-DD8FE7037404}" destId="{10DFE157-66FF-4A91-80CB-0BB3B35CFAEB}" srcOrd="2" destOrd="0" parTransId="{279B903E-0829-4011-B545-61313AE86C84}" sibTransId="{64D4484B-5DFF-4EAE-B7B3-39B86850D7A7}"/>
    <dgm:cxn modelId="{E4E70D77-9B18-47E8-8638-29CA86B763C9}" type="presOf" srcId="{34A57756-BF90-40D9-B12B-889DB2941C61}" destId="{37A3019D-433E-43AB-812C-0DBC2E587E7A}" srcOrd="0" destOrd="0" presId="urn:microsoft.com/office/officeart/2005/8/layout/vList2"/>
    <dgm:cxn modelId="{BE1A78B5-D224-4A2A-BB85-EB1F493290AA}" type="presOf" srcId="{6E45039C-DA3D-4170-934A-B5F1ED2B4AD7}" destId="{2E7505AF-2D4F-494B-8D78-D23AAB9E5C9E}" srcOrd="0" destOrd="0" presId="urn:microsoft.com/office/officeart/2005/8/layout/vList2"/>
    <dgm:cxn modelId="{7B6848BC-0684-4A32-AB0D-74F35E795908}" type="presOf" srcId="{A6B5A7ED-CAA9-421C-B80B-684CB973DEBD}" destId="{9399E66C-FF1B-41C0-8447-800C4911EDF9}" srcOrd="0" destOrd="0" presId="urn:microsoft.com/office/officeart/2005/8/layout/vList2"/>
    <dgm:cxn modelId="{A8D48DC5-4B69-48F0-BD02-8809AA16EC94}" type="presOf" srcId="{10DFE157-66FF-4A91-80CB-0BB3B35CFAEB}" destId="{81077630-D344-4E84-AD8A-6DCD93535B1F}" srcOrd="0" destOrd="0" presId="urn:microsoft.com/office/officeart/2005/8/layout/vList2"/>
    <dgm:cxn modelId="{94D813D9-308F-442E-89CD-176DF50F1200}" srcId="{6E77810D-A09B-45DD-9121-DD8FE7037404}" destId="{A6B5A7ED-CAA9-421C-B80B-684CB973DEBD}" srcOrd="1" destOrd="0" parTransId="{B2400784-D86C-4F2A-B420-904928AFCABD}" sibTransId="{CBFE4F43-9102-4C37-BE5B-42325927FDC8}"/>
    <dgm:cxn modelId="{2CF5A8F1-7C19-4C60-9F6B-9EE8883BB391}" type="presOf" srcId="{AC170D81-3509-4659-AA6F-B526FE27A91A}" destId="{5B6AE165-46A6-44A9-AC54-B8EF2B5D9012}" srcOrd="0" destOrd="0" presId="urn:microsoft.com/office/officeart/2005/8/layout/vList2"/>
    <dgm:cxn modelId="{8024D0F5-7297-45D1-BA58-3C0C1F6BC488}" srcId="{6E77810D-A09B-45DD-9121-DD8FE7037404}" destId="{AF8EDCEB-95B4-4F1E-B8A0-8CB9F323C575}" srcOrd="4" destOrd="0" parTransId="{C366B58F-4997-4AFA-BFEB-199D23C7ECA4}" sibTransId="{750E6CEE-D35E-4F5F-967D-82146720CFF5}"/>
    <dgm:cxn modelId="{C9822FFD-369D-4B8E-A75D-A4F912290796}" type="presParOf" srcId="{01965A5F-8233-4D7B-B2AD-7B94D01B53AB}" destId="{37A3019D-433E-43AB-812C-0DBC2E587E7A}" srcOrd="0" destOrd="0" presId="urn:microsoft.com/office/officeart/2005/8/layout/vList2"/>
    <dgm:cxn modelId="{A3B6D198-7CB4-4308-B1CE-EE4D270402BD}" type="presParOf" srcId="{01965A5F-8233-4D7B-B2AD-7B94D01B53AB}" destId="{DBA482A1-9FDF-486B-BF19-8D2F6C3CF71E}" srcOrd="1" destOrd="0" presId="urn:microsoft.com/office/officeart/2005/8/layout/vList2"/>
    <dgm:cxn modelId="{6564961E-00C1-4588-94DC-3325F8233CF7}" type="presParOf" srcId="{01965A5F-8233-4D7B-B2AD-7B94D01B53AB}" destId="{9399E66C-FF1B-41C0-8447-800C4911EDF9}" srcOrd="2" destOrd="0" presId="urn:microsoft.com/office/officeart/2005/8/layout/vList2"/>
    <dgm:cxn modelId="{3F21E85B-351D-4191-9DBE-733CFFF29E96}" type="presParOf" srcId="{01965A5F-8233-4D7B-B2AD-7B94D01B53AB}" destId="{8E4EFFCC-5F51-4A79-9466-8749FADB194E}" srcOrd="3" destOrd="0" presId="urn:microsoft.com/office/officeart/2005/8/layout/vList2"/>
    <dgm:cxn modelId="{34AD5DDC-5275-4E9B-9538-528042424871}" type="presParOf" srcId="{01965A5F-8233-4D7B-B2AD-7B94D01B53AB}" destId="{81077630-D344-4E84-AD8A-6DCD93535B1F}" srcOrd="4" destOrd="0" presId="urn:microsoft.com/office/officeart/2005/8/layout/vList2"/>
    <dgm:cxn modelId="{5D18F578-55A1-4BAD-B352-88C5D2878337}" type="presParOf" srcId="{01965A5F-8233-4D7B-B2AD-7B94D01B53AB}" destId="{F3E33B6A-7937-4CC3-B929-2FDB696FD574}" srcOrd="5" destOrd="0" presId="urn:microsoft.com/office/officeart/2005/8/layout/vList2"/>
    <dgm:cxn modelId="{7F22A935-097A-481D-80EE-4E976BF544CD}" type="presParOf" srcId="{01965A5F-8233-4D7B-B2AD-7B94D01B53AB}" destId="{2E7505AF-2D4F-494B-8D78-D23AAB9E5C9E}" srcOrd="6" destOrd="0" presId="urn:microsoft.com/office/officeart/2005/8/layout/vList2"/>
    <dgm:cxn modelId="{229FFB38-887A-4592-99EA-2840B6665F11}" type="presParOf" srcId="{01965A5F-8233-4D7B-B2AD-7B94D01B53AB}" destId="{076E8D7E-F2BB-4252-8C66-45C67FC70793}" srcOrd="7" destOrd="0" presId="urn:microsoft.com/office/officeart/2005/8/layout/vList2"/>
    <dgm:cxn modelId="{E6960B62-1B61-4AA2-B083-E28521453B7C}" type="presParOf" srcId="{01965A5F-8233-4D7B-B2AD-7B94D01B53AB}" destId="{01A971C4-BF7F-4C32-9A91-8F18373B44EF}" srcOrd="8" destOrd="0" presId="urn:microsoft.com/office/officeart/2005/8/layout/vList2"/>
    <dgm:cxn modelId="{3EC4ADB8-128D-4F6C-97A1-E392521FAF25}" type="presParOf" srcId="{01965A5F-8233-4D7B-B2AD-7B94D01B53AB}" destId="{41987B05-957F-43A6-AA11-B0675098521D}" srcOrd="9" destOrd="0" presId="urn:microsoft.com/office/officeart/2005/8/layout/vList2"/>
    <dgm:cxn modelId="{F81C2B93-379A-4DCC-8C34-89F53FE70D25}" type="presParOf" srcId="{01965A5F-8233-4D7B-B2AD-7B94D01B53AB}" destId="{5B6AE165-46A6-44A9-AC54-B8EF2B5D901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12E6BC-ECBC-4C2A-A2CC-9DFCA09CC151}" type="doc">
      <dgm:prSet loTypeId="urn:microsoft.com/office/officeart/2008/layout/LinedList" loCatId="list" qsTypeId="urn:microsoft.com/office/officeart/2005/8/quickstyle/simple4#11" qsCatId="simple" csTypeId="urn:microsoft.com/office/officeart/2005/8/colors/colorful2#9" csCatId="colorful" phldr="1"/>
      <dgm:spPr/>
      <dgm:t>
        <a:bodyPr/>
        <a:lstStyle/>
        <a:p>
          <a:endParaRPr lang="en-US"/>
        </a:p>
      </dgm:t>
    </dgm:pt>
    <dgm:pt modelId="{9745E800-50B4-4571-B1F4-08D1162EDD3B}">
      <dgm:prSet/>
      <dgm:spPr/>
      <dgm:t>
        <a:bodyPr/>
        <a:lstStyle/>
        <a:p>
          <a:r>
            <a:rPr lang="en-US"/>
            <a:t>Licensed programs may only opt-in at the initial and renewal license application period to participate as a STAR 1.</a:t>
          </a:r>
        </a:p>
      </dgm:t>
    </dgm:pt>
    <dgm:pt modelId="{A12EF932-89C7-4AB9-8D7A-E3602A81BF01}" type="parTrans" cxnId="{FB909881-BA96-4053-B5EC-59E478140ACE}">
      <dgm:prSet/>
      <dgm:spPr/>
      <dgm:t>
        <a:bodyPr/>
        <a:lstStyle/>
        <a:p>
          <a:endParaRPr lang="en-US"/>
        </a:p>
      </dgm:t>
    </dgm:pt>
    <dgm:pt modelId="{0710C051-432A-4199-82C4-16DDD5563EF6}" type="sibTrans" cxnId="{FB909881-BA96-4053-B5EC-59E478140ACE}">
      <dgm:prSet/>
      <dgm:spPr/>
      <dgm:t>
        <a:bodyPr/>
        <a:lstStyle/>
        <a:p>
          <a:endParaRPr lang="en-US"/>
        </a:p>
      </dgm:t>
    </dgm:pt>
    <dgm:pt modelId="{0BBC9A71-BD09-496E-8E5F-5994087E0BE6}">
      <dgm:prSet/>
      <dgm:spPr/>
      <dgm:t>
        <a:bodyPr/>
        <a:lstStyle/>
        <a:p>
          <a:r>
            <a:rPr lang="en-US"/>
            <a:t>Participation as a STAR 1 is voluntary and shall have no effect on the DHR licensing process. </a:t>
          </a:r>
        </a:p>
      </dgm:t>
    </dgm:pt>
    <dgm:pt modelId="{F8498444-3E7B-429D-9C8A-EA1D1AA94253}" type="parTrans" cxnId="{CA303F48-BD03-4DD9-9357-CC740DD90EBB}">
      <dgm:prSet/>
      <dgm:spPr/>
      <dgm:t>
        <a:bodyPr/>
        <a:lstStyle/>
        <a:p>
          <a:endParaRPr lang="en-US"/>
        </a:p>
      </dgm:t>
    </dgm:pt>
    <dgm:pt modelId="{DF3A126C-3EB9-4A79-AA37-074D39F5ED8E}" type="sibTrans" cxnId="{CA303F48-BD03-4DD9-9357-CC740DD90EBB}">
      <dgm:prSet/>
      <dgm:spPr/>
      <dgm:t>
        <a:bodyPr/>
        <a:lstStyle/>
        <a:p>
          <a:endParaRPr lang="en-US"/>
        </a:p>
      </dgm:t>
    </dgm:pt>
    <dgm:pt modelId="{BBD2A201-5DC7-462D-B016-7FC9969121AD}">
      <dgm:prSet/>
      <dgm:spPr/>
      <dgm:t>
        <a:bodyPr/>
        <a:lstStyle/>
        <a:p>
          <a:r>
            <a:rPr lang="en-US" dirty="0"/>
            <a:t>Providers may opt-out at any time, in writing, to their licensing consultant or </a:t>
          </a:r>
          <a:r>
            <a:rPr lang="en-US" dirty="0">
              <a:hlinkClick xmlns:r="http://schemas.openxmlformats.org/officeDocument/2006/relationships" r:id="rId1"/>
            </a:rPr>
            <a:t>dhr_qrispayments@dhr.alabama.gov</a:t>
          </a:r>
          <a:endParaRPr lang="en-US" dirty="0"/>
        </a:p>
        <a:p>
          <a:r>
            <a:rPr lang="en-US" dirty="0"/>
            <a:t> </a:t>
          </a:r>
        </a:p>
      </dgm:t>
    </dgm:pt>
    <dgm:pt modelId="{9DBDC090-D246-4534-BDB8-1B43688C0203}" type="parTrans" cxnId="{7AF16825-F035-4B21-966D-005861A87F7F}">
      <dgm:prSet/>
      <dgm:spPr/>
      <dgm:t>
        <a:bodyPr/>
        <a:lstStyle/>
        <a:p>
          <a:endParaRPr lang="en-US"/>
        </a:p>
      </dgm:t>
    </dgm:pt>
    <dgm:pt modelId="{CC7309FC-48F0-478F-AC60-159970C0BD83}" type="sibTrans" cxnId="{7AF16825-F035-4B21-966D-005861A87F7F}">
      <dgm:prSet/>
      <dgm:spPr/>
      <dgm:t>
        <a:bodyPr/>
        <a:lstStyle/>
        <a:p>
          <a:endParaRPr lang="en-US"/>
        </a:p>
      </dgm:t>
    </dgm:pt>
    <dgm:pt modelId="{A820D2C5-54FB-446B-B051-E5722FCB89BD}" type="pres">
      <dgm:prSet presAssocID="{6B12E6BC-ECBC-4C2A-A2CC-9DFCA09CC151}" presName="vert0" presStyleCnt="0">
        <dgm:presLayoutVars>
          <dgm:dir/>
          <dgm:animOne val="branch"/>
          <dgm:animLvl val="lvl"/>
        </dgm:presLayoutVars>
      </dgm:prSet>
      <dgm:spPr/>
    </dgm:pt>
    <dgm:pt modelId="{C7706D1A-B120-4C87-A238-D45768369002}" type="pres">
      <dgm:prSet presAssocID="{9745E800-50B4-4571-B1F4-08D1162EDD3B}" presName="thickLine" presStyleLbl="alignNode1" presStyleIdx="0" presStyleCnt="3"/>
      <dgm:spPr/>
    </dgm:pt>
    <dgm:pt modelId="{88CBA681-3227-4D84-9912-0483E41D2710}" type="pres">
      <dgm:prSet presAssocID="{9745E800-50B4-4571-B1F4-08D1162EDD3B}" presName="horz1" presStyleCnt="0"/>
      <dgm:spPr/>
    </dgm:pt>
    <dgm:pt modelId="{25AE95A7-7F7B-4CDC-B856-675DF345A609}" type="pres">
      <dgm:prSet presAssocID="{9745E800-50B4-4571-B1F4-08D1162EDD3B}" presName="tx1" presStyleLbl="revTx" presStyleIdx="0" presStyleCnt="3"/>
      <dgm:spPr/>
    </dgm:pt>
    <dgm:pt modelId="{4DB82C34-5071-41DB-896B-1C880E8376A8}" type="pres">
      <dgm:prSet presAssocID="{9745E800-50B4-4571-B1F4-08D1162EDD3B}" presName="vert1" presStyleCnt="0"/>
      <dgm:spPr/>
    </dgm:pt>
    <dgm:pt modelId="{4845B031-8457-4B95-A454-261D73719BA0}" type="pres">
      <dgm:prSet presAssocID="{0BBC9A71-BD09-496E-8E5F-5994087E0BE6}" presName="thickLine" presStyleLbl="alignNode1" presStyleIdx="1" presStyleCnt="3"/>
      <dgm:spPr/>
    </dgm:pt>
    <dgm:pt modelId="{C6B1E7C4-2EB3-4CE8-95F7-038063983E65}" type="pres">
      <dgm:prSet presAssocID="{0BBC9A71-BD09-496E-8E5F-5994087E0BE6}" presName="horz1" presStyleCnt="0"/>
      <dgm:spPr/>
    </dgm:pt>
    <dgm:pt modelId="{AC811EF3-22DD-419D-83BC-D59B1F4D6171}" type="pres">
      <dgm:prSet presAssocID="{0BBC9A71-BD09-496E-8E5F-5994087E0BE6}" presName="tx1" presStyleLbl="revTx" presStyleIdx="1" presStyleCnt="3"/>
      <dgm:spPr/>
    </dgm:pt>
    <dgm:pt modelId="{6A8321A5-8DA9-4E79-9610-1CA442F47221}" type="pres">
      <dgm:prSet presAssocID="{0BBC9A71-BD09-496E-8E5F-5994087E0BE6}" presName="vert1" presStyleCnt="0"/>
      <dgm:spPr/>
    </dgm:pt>
    <dgm:pt modelId="{8CD728FB-2BB2-4CFF-AC06-C00585BC215E}" type="pres">
      <dgm:prSet presAssocID="{BBD2A201-5DC7-462D-B016-7FC9969121AD}" presName="thickLine" presStyleLbl="alignNode1" presStyleIdx="2" presStyleCnt="3"/>
      <dgm:spPr/>
    </dgm:pt>
    <dgm:pt modelId="{D6A6CC51-B9C4-4D08-9ECE-CDC77FA77A52}" type="pres">
      <dgm:prSet presAssocID="{BBD2A201-5DC7-462D-B016-7FC9969121AD}" presName="horz1" presStyleCnt="0"/>
      <dgm:spPr/>
    </dgm:pt>
    <dgm:pt modelId="{436F914A-3720-4B48-94DD-21CB4A634F4C}" type="pres">
      <dgm:prSet presAssocID="{BBD2A201-5DC7-462D-B016-7FC9969121AD}" presName="tx1" presStyleLbl="revTx" presStyleIdx="2" presStyleCnt="3"/>
      <dgm:spPr/>
    </dgm:pt>
    <dgm:pt modelId="{FD9979DF-1D8B-4065-9DC7-5CDD82ABB2D4}" type="pres">
      <dgm:prSet presAssocID="{BBD2A201-5DC7-462D-B016-7FC9969121AD}" presName="vert1" presStyleCnt="0"/>
      <dgm:spPr/>
    </dgm:pt>
  </dgm:ptLst>
  <dgm:cxnLst>
    <dgm:cxn modelId="{D86F9916-1B32-4C33-A6A8-B291B8B4A3B5}" type="presOf" srcId="{9745E800-50B4-4571-B1F4-08D1162EDD3B}" destId="{25AE95A7-7F7B-4CDC-B856-675DF345A609}" srcOrd="0" destOrd="0" presId="urn:microsoft.com/office/officeart/2008/layout/LinedList"/>
    <dgm:cxn modelId="{7AF16825-F035-4B21-966D-005861A87F7F}" srcId="{6B12E6BC-ECBC-4C2A-A2CC-9DFCA09CC151}" destId="{BBD2A201-5DC7-462D-B016-7FC9969121AD}" srcOrd="2" destOrd="0" parTransId="{9DBDC090-D246-4534-BDB8-1B43688C0203}" sibTransId="{CC7309FC-48F0-478F-AC60-159970C0BD83}"/>
    <dgm:cxn modelId="{CA303F48-BD03-4DD9-9357-CC740DD90EBB}" srcId="{6B12E6BC-ECBC-4C2A-A2CC-9DFCA09CC151}" destId="{0BBC9A71-BD09-496E-8E5F-5994087E0BE6}" srcOrd="1" destOrd="0" parTransId="{F8498444-3E7B-429D-9C8A-EA1D1AA94253}" sibTransId="{DF3A126C-3EB9-4A79-AA37-074D39F5ED8E}"/>
    <dgm:cxn modelId="{DF31EB49-0F00-41EB-B242-7B6A481D55FA}" type="presOf" srcId="{BBD2A201-5DC7-462D-B016-7FC9969121AD}" destId="{436F914A-3720-4B48-94DD-21CB4A634F4C}" srcOrd="0" destOrd="0" presId="urn:microsoft.com/office/officeart/2008/layout/LinedList"/>
    <dgm:cxn modelId="{DF318B7E-9937-4596-9910-82407833102E}" type="presOf" srcId="{6B12E6BC-ECBC-4C2A-A2CC-9DFCA09CC151}" destId="{A820D2C5-54FB-446B-B051-E5722FCB89BD}" srcOrd="0" destOrd="0" presId="urn:microsoft.com/office/officeart/2008/layout/LinedList"/>
    <dgm:cxn modelId="{FB909881-BA96-4053-B5EC-59E478140ACE}" srcId="{6B12E6BC-ECBC-4C2A-A2CC-9DFCA09CC151}" destId="{9745E800-50B4-4571-B1F4-08D1162EDD3B}" srcOrd="0" destOrd="0" parTransId="{A12EF932-89C7-4AB9-8D7A-E3602A81BF01}" sibTransId="{0710C051-432A-4199-82C4-16DDD5563EF6}"/>
    <dgm:cxn modelId="{2ECA7293-4325-402A-B825-77C3107D5AE1}" type="presOf" srcId="{0BBC9A71-BD09-496E-8E5F-5994087E0BE6}" destId="{AC811EF3-22DD-419D-83BC-D59B1F4D6171}" srcOrd="0" destOrd="0" presId="urn:microsoft.com/office/officeart/2008/layout/LinedList"/>
    <dgm:cxn modelId="{C3B94291-935B-4BA5-8759-48AA37A63095}" type="presParOf" srcId="{A820D2C5-54FB-446B-B051-E5722FCB89BD}" destId="{C7706D1A-B120-4C87-A238-D45768369002}" srcOrd="0" destOrd="0" presId="urn:microsoft.com/office/officeart/2008/layout/LinedList"/>
    <dgm:cxn modelId="{E4985826-EE20-44AB-A940-7C6F475A3643}" type="presParOf" srcId="{A820D2C5-54FB-446B-B051-E5722FCB89BD}" destId="{88CBA681-3227-4D84-9912-0483E41D2710}" srcOrd="1" destOrd="0" presId="urn:microsoft.com/office/officeart/2008/layout/LinedList"/>
    <dgm:cxn modelId="{8884CC4F-E4A6-4F69-981C-064829FADE81}" type="presParOf" srcId="{88CBA681-3227-4D84-9912-0483E41D2710}" destId="{25AE95A7-7F7B-4CDC-B856-675DF345A609}" srcOrd="0" destOrd="0" presId="urn:microsoft.com/office/officeart/2008/layout/LinedList"/>
    <dgm:cxn modelId="{4F4D348F-A58F-4459-AF7A-D7AEF8D7D474}" type="presParOf" srcId="{88CBA681-3227-4D84-9912-0483E41D2710}" destId="{4DB82C34-5071-41DB-896B-1C880E8376A8}" srcOrd="1" destOrd="0" presId="urn:microsoft.com/office/officeart/2008/layout/LinedList"/>
    <dgm:cxn modelId="{87A28222-D1B9-4D58-BA16-7C28B8CD9E6E}" type="presParOf" srcId="{A820D2C5-54FB-446B-B051-E5722FCB89BD}" destId="{4845B031-8457-4B95-A454-261D73719BA0}" srcOrd="2" destOrd="0" presId="urn:microsoft.com/office/officeart/2008/layout/LinedList"/>
    <dgm:cxn modelId="{1F0F8D0A-6F3A-4830-A026-A176403F9E34}" type="presParOf" srcId="{A820D2C5-54FB-446B-B051-E5722FCB89BD}" destId="{C6B1E7C4-2EB3-4CE8-95F7-038063983E65}" srcOrd="3" destOrd="0" presId="urn:microsoft.com/office/officeart/2008/layout/LinedList"/>
    <dgm:cxn modelId="{5B0A8F76-8FC0-4732-8BF9-EF50BCC52DC4}" type="presParOf" srcId="{C6B1E7C4-2EB3-4CE8-95F7-038063983E65}" destId="{AC811EF3-22DD-419D-83BC-D59B1F4D6171}" srcOrd="0" destOrd="0" presId="urn:microsoft.com/office/officeart/2008/layout/LinedList"/>
    <dgm:cxn modelId="{A0658487-4308-4E34-B2C9-4BBCD9AFEED2}" type="presParOf" srcId="{C6B1E7C4-2EB3-4CE8-95F7-038063983E65}" destId="{6A8321A5-8DA9-4E79-9610-1CA442F47221}" srcOrd="1" destOrd="0" presId="urn:microsoft.com/office/officeart/2008/layout/LinedList"/>
    <dgm:cxn modelId="{B64A4A0F-EBBF-46A8-82BC-6DD9F8EFE295}" type="presParOf" srcId="{A820D2C5-54FB-446B-B051-E5722FCB89BD}" destId="{8CD728FB-2BB2-4CFF-AC06-C00585BC215E}" srcOrd="4" destOrd="0" presId="urn:microsoft.com/office/officeart/2008/layout/LinedList"/>
    <dgm:cxn modelId="{3E9E8FCA-87B5-4E69-B8C1-96812E537527}" type="presParOf" srcId="{A820D2C5-54FB-446B-B051-E5722FCB89BD}" destId="{D6A6CC51-B9C4-4D08-9ECE-CDC77FA77A52}" srcOrd="5" destOrd="0" presId="urn:microsoft.com/office/officeart/2008/layout/LinedList"/>
    <dgm:cxn modelId="{879B5072-E6D5-4DF1-9E16-81EF8E46F427}" type="presParOf" srcId="{D6A6CC51-B9C4-4D08-9ECE-CDC77FA77A52}" destId="{436F914A-3720-4B48-94DD-21CB4A634F4C}" srcOrd="0" destOrd="0" presId="urn:microsoft.com/office/officeart/2008/layout/LinedList"/>
    <dgm:cxn modelId="{37B92A52-1EE8-46B3-930E-CA739118C59D}" type="presParOf" srcId="{D6A6CC51-B9C4-4D08-9ECE-CDC77FA77A52}" destId="{FD9979DF-1D8B-4065-9DC7-5CDD82ABB2D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F3DBAF-A9D5-4505-8D22-2A1E4870A0BC}" type="doc">
      <dgm:prSet loTypeId="urn:microsoft.com/office/officeart/2008/layout/LinedList" loCatId="list" qsTypeId="urn:microsoft.com/office/officeart/2005/8/quickstyle/simple1#41" qsCatId="simple" csTypeId="urn:microsoft.com/office/officeart/2005/8/colors/accent0_3#2" csCatId="mainScheme" phldr="1"/>
      <dgm:spPr/>
      <dgm:t>
        <a:bodyPr/>
        <a:lstStyle/>
        <a:p>
          <a:endParaRPr lang="en-US"/>
        </a:p>
      </dgm:t>
    </dgm:pt>
    <dgm:pt modelId="{208C8CE8-8A16-4BD0-958D-AF200FA9B78A}">
      <dgm:prSet/>
      <dgm:spPr/>
      <dgm:t>
        <a:bodyPr/>
        <a:lstStyle/>
        <a:p>
          <a:r>
            <a:rPr lang="en-US"/>
            <a:t>Programs that are exempted from licensure may only participate at levels STAR 2 through 5.</a:t>
          </a:r>
        </a:p>
      </dgm:t>
    </dgm:pt>
    <dgm:pt modelId="{DA6B435C-F42A-4109-9998-DE2D65F1BB19}" type="parTrans" cxnId="{CF543210-B09F-4E75-BD8F-2F27186A0C2F}">
      <dgm:prSet/>
      <dgm:spPr/>
      <dgm:t>
        <a:bodyPr/>
        <a:lstStyle/>
        <a:p>
          <a:endParaRPr lang="en-US"/>
        </a:p>
      </dgm:t>
    </dgm:pt>
    <dgm:pt modelId="{43B1A466-2DDF-4644-AD66-A434BAA55F54}" type="sibTrans" cxnId="{CF543210-B09F-4E75-BD8F-2F27186A0C2F}">
      <dgm:prSet/>
      <dgm:spPr/>
      <dgm:t>
        <a:bodyPr/>
        <a:lstStyle/>
        <a:p>
          <a:endParaRPr lang="en-US"/>
        </a:p>
      </dgm:t>
    </dgm:pt>
    <dgm:pt modelId="{D04CACB9-1BFA-41BB-B7D4-13E45EA14A69}">
      <dgm:prSet/>
      <dgm:spPr/>
      <dgm:t>
        <a:bodyPr/>
        <a:lstStyle/>
        <a:p>
          <a:r>
            <a:rPr lang="en-US" dirty="0"/>
            <a:t>Programs operating for 4 hours or less, special activities programs, summer camps, or faith-based exemptions are not allowed to participate in Alabama Quality STARS. </a:t>
          </a:r>
        </a:p>
      </dgm:t>
    </dgm:pt>
    <dgm:pt modelId="{C0ED0F3C-7CB7-41DB-98E9-11DCB6DBA1AB}" type="parTrans" cxnId="{24B8FE1C-3EEC-4CF1-A612-245B6F5F6864}">
      <dgm:prSet/>
      <dgm:spPr/>
      <dgm:t>
        <a:bodyPr/>
        <a:lstStyle/>
        <a:p>
          <a:endParaRPr lang="en-US"/>
        </a:p>
      </dgm:t>
    </dgm:pt>
    <dgm:pt modelId="{0CE09B0E-15BC-4DBB-9D04-217B80E4CF7D}" type="sibTrans" cxnId="{24B8FE1C-3EEC-4CF1-A612-245B6F5F6864}">
      <dgm:prSet/>
      <dgm:spPr/>
      <dgm:t>
        <a:bodyPr/>
        <a:lstStyle/>
        <a:p>
          <a:endParaRPr lang="en-US"/>
        </a:p>
      </dgm:t>
    </dgm:pt>
    <dgm:pt modelId="{85F3D53C-31BA-429F-B824-7EAE7A7ED956}">
      <dgm:prSet/>
      <dgm:spPr/>
      <dgm:t>
        <a:bodyPr/>
        <a:lstStyle/>
        <a:p>
          <a:r>
            <a:rPr lang="en-US"/>
            <a:t>Programs must apply to be assessed for a STAR rating of 2 through 5 with the Alabama Quality STARS Program.  </a:t>
          </a:r>
        </a:p>
      </dgm:t>
    </dgm:pt>
    <dgm:pt modelId="{1A10AD52-CC1D-425F-9349-70DBAD76EB75}" type="parTrans" cxnId="{C81096C8-AD24-4A1B-A3C5-B1B386F0FCEC}">
      <dgm:prSet/>
      <dgm:spPr/>
      <dgm:t>
        <a:bodyPr/>
        <a:lstStyle/>
        <a:p>
          <a:endParaRPr lang="en-US"/>
        </a:p>
      </dgm:t>
    </dgm:pt>
    <dgm:pt modelId="{1BB07873-A061-47F2-A443-4FF6C8D784D3}" type="sibTrans" cxnId="{C81096C8-AD24-4A1B-A3C5-B1B386F0FCEC}">
      <dgm:prSet/>
      <dgm:spPr/>
      <dgm:t>
        <a:bodyPr/>
        <a:lstStyle/>
        <a:p>
          <a:endParaRPr lang="en-US"/>
        </a:p>
      </dgm:t>
    </dgm:pt>
    <dgm:pt modelId="{12EF44CB-B6C7-4BDB-9FF0-05DF0D312465}" type="pres">
      <dgm:prSet presAssocID="{71F3DBAF-A9D5-4505-8D22-2A1E4870A0BC}" presName="vert0" presStyleCnt="0">
        <dgm:presLayoutVars>
          <dgm:dir/>
          <dgm:animOne val="branch"/>
          <dgm:animLvl val="lvl"/>
        </dgm:presLayoutVars>
      </dgm:prSet>
      <dgm:spPr/>
    </dgm:pt>
    <dgm:pt modelId="{0C5C91BB-9372-4664-89D8-24CE739A8EF7}" type="pres">
      <dgm:prSet presAssocID="{208C8CE8-8A16-4BD0-958D-AF200FA9B78A}" presName="thickLine" presStyleLbl="alignNode1" presStyleIdx="0" presStyleCnt="3"/>
      <dgm:spPr/>
    </dgm:pt>
    <dgm:pt modelId="{59B6AD2F-423B-411A-8FB2-50CFF3629F6A}" type="pres">
      <dgm:prSet presAssocID="{208C8CE8-8A16-4BD0-958D-AF200FA9B78A}" presName="horz1" presStyleCnt="0"/>
      <dgm:spPr/>
    </dgm:pt>
    <dgm:pt modelId="{98E68633-B569-4BA0-BD4B-690CE3EC3018}" type="pres">
      <dgm:prSet presAssocID="{208C8CE8-8A16-4BD0-958D-AF200FA9B78A}" presName="tx1" presStyleLbl="revTx" presStyleIdx="0" presStyleCnt="3"/>
      <dgm:spPr/>
    </dgm:pt>
    <dgm:pt modelId="{B3670CA5-1BE0-43D1-ADA1-7066EB57CEF3}" type="pres">
      <dgm:prSet presAssocID="{208C8CE8-8A16-4BD0-958D-AF200FA9B78A}" presName="vert1" presStyleCnt="0"/>
      <dgm:spPr/>
    </dgm:pt>
    <dgm:pt modelId="{2DE65E38-8868-4637-A7E4-1DC76D34810A}" type="pres">
      <dgm:prSet presAssocID="{D04CACB9-1BFA-41BB-B7D4-13E45EA14A69}" presName="thickLine" presStyleLbl="alignNode1" presStyleIdx="1" presStyleCnt="3"/>
      <dgm:spPr/>
    </dgm:pt>
    <dgm:pt modelId="{6883195F-E8FA-402B-A5CC-87F192201237}" type="pres">
      <dgm:prSet presAssocID="{D04CACB9-1BFA-41BB-B7D4-13E45EA14A69}" presName="horz1" presStyleCnt="0"/>
      <dgm:spPr/>
    </dgm:pt>
    <dgm:pt modelId="{8B7AB822-FF8C-4B25-9EF6-FEE0E4003306}" type="pres">
      <dgm:prSet presAssocID="{D04CACB9-1BFA-41BB-B7D4-13E45EA14A69}" presName="tx1" presStyleLbl="revTx" presStyleIdx="1" presStyleCnt="3"/>
      <dgm:spPr/>
    </dgm:pt>
    <dgm:pt modelId="{C3399AC1-9514-4F98-9E67-C888E5323705}" type="pres">
      <dgm:prSet presAssocID="{D04CACB9-1BFA-41BB-B7D4-13E45EA14A69}" presName="vert1" presStyleCnt="0"/>
      <dgm:spPr/>
    </dgm:pt>
    <dgm:pt modelId="{559866EE-BBE9-436D-B00B-C3F4804871DE}" type="pres">
      <dgm:prSet presAssocID="{85F3D53C-31BA-429F-B824-7EAE7A7ED956}" presName="thickLine" presStyleLbl="alignNode1" presStyleIdx="2" presStyleCnt="3"/>
      <dgm:spPr/>
    </dgm:pt>
    <dgm:pt modelId="{54D628C6-64C1-4EBE-A6B7-37515F05E2E1}" type="pres">
      <dgm:prSet presAssocID="{85F3D53C-31BA-429F-B824-7EAE7A7ED956}" presName="horz1" presStyleCnt="0"/>
      <dgm:spPr/>
    </dgm:pt>
    <dgm:pt modelId="{12AEE3A2-BBEA-40FC-93B0-0C498EE89598}" type="pres">
      <dgm:prSet presAssocID="{85F3D53C-31BA-429F-B824-7EAE7A7ED956}" presName="tx1" presStyleLbl="revTx" presStyleIdx="2" presStyleCnt="3"/>
      <dgm:spPr/>
    </dgm:pt>
    <dgm:pt modelId="{9E41FEAC-687D-477B-A2A0-D9A0156A635D}" type="pres">
      <dgm:prSet presAssocID="{85F3D53C-31BA-429F-B824-7EAE7A7ED956}" presName="vert1" presStyleCnt="0"/>
      <dgm:spPr/>
    </dgm:pt>
  </dgm:ptLst>
  <dgm:cxnLst>
    <dgm:cxn modelId="{CF543210-B09F-4E75-BD8F-2F27186A0C2F}" srcId="{71F3DBAF-A9D5-4505-8D22-2A1E4870A0BC}" destId="{208C8CE8-8A16-4BD0-958D-AF200FA9B78A}" srcOrd="0" destOrd="0" parTransId="{DA6B435C-F42A-4109-9998-DE2D65F1BB19}" sibTransId="{43B1A466-2DDF-4644-AD66-A434BAA55F54}"/>
    <dgm:cxn modelId="{24B8FE1C-3EEC-4CF1-A612-245B6F5F6864}" srcId="{71F3DBAF-A9D5-4505-8D22-2A1E4870A0BC}" destId="{D04CACB9-1BFA-41BB-B7D4-13E45EA14A69}" srcOrd="1" destOrd="0" parTransId="{C0ED0F3C-7CB7-41DB-98E9-11DCB6DBA1AB}" sibTransId="{0CE09B0E-15BC-4DBB-9D04-217B80E4CF7D}"/>
    <dgm:cxn modelId="{B95C4048-117B-49E7-A5A9-458909961098}" type="presOf" srcId="{71F3DBAF-A9D5-4505-8D22-2A1E4870A0BC}" destId="{12EF44CB-B6C7-4BDB-9FF0-05DF0D312465}" srcOrd="0" destOrd="0" presId="urn:microsoft.com/office/officeart/2008/layout/LinedList"/>
    <dgm:cxn modelId="{D95D0D8D-4F2A-4CD3-BD2D-0FE0B71B9004}" type="presOf" srcId="{D04CACB9-1BFA-41BB-B7D4-13E45EA14A69}" destId="{8B7AB822-FF8C-4B25-9EF6-FEE0E4003306}" srcOrd="0" destOrd="0" presId="urn:microsoft.com/office/officeart/2008/layout/LinedList"/>
    <dgm:cxn modelId="{6CA3EE8D-81C6-47EC-841A-8AF9975455EE}" type="presOf" srcId="{85F3D53C-31BA-429F-B824-7EAE7A7ED956}" destId="{12AEE3A2-BBEA-40FC-93B0-0C498EE89598}" srcOrd="0" destOrd="0" presId="urn:microsoft.com/office/officeart/2008/layout/LinedList"/>
    <dgm:cxn modelId="{0DEFC2AF-6745-4BEA-8F96-DA3FAC2247DD}" type="presOf" srcId="{208C8CE8-8A16-4BD0-958D-AF200FA9B78A}" destId="{98E68633-B569-4BA0-BD4B-690CE3EC3018}" srcOrd="0" destOrd="0" presId="urn:microsoft.com/office/officeart/2008/layout/LinedList"/>
    <dgm:cxn modelId="{C81096C8-AD24-4A1B-A3C5-B1B386F0FCEC}" srcId="{71F3DBAF-A9D5-4505-8D22-2A1E4870A0BC}" destId="{85F3D53C-31BA-429F-B824-7EAE7A7ED956}" srcOrd="2" destOrd="0" parTransId="{1A10AD52-CC1D-425F-9349-70DBAD76EB75}" sibTransId="{1BB07873-A061-47F2-A443-4FF6C8D784D3}"/>
    <dgm:cxn modelId="{7D564AE4-EFC9-4A90-AAD1-4C941EFFDEAB}" type="presParOf" srcId="{12EF44CB-B6C7-4BDB-9FF0-05DF0D312465}" destId="{0C5C91BB-9372-4664-89D8-24CE739A8EF7}" srcOrd="0" destOrd="0" presId="urn:microsoft.com/office/officeart/2008/layout/LinedList"/>
    <dgm:cxn modelId="{5C9E2698-5825-4F8F-89E3-6200A924EEA7}" type="presParOf" srcId="{12EF44CB-B6C7-4BDB-9FF0-05DF0D312465}" destId="{59B6AD2F-423B-411A-8FB2-50CFF3629F6A}" srcOrd="1" destOrd="0" presId="urn:microsoft.com/office/officeart/2008/layout/LinedList"/>
    <dgm:cxn modelId="{3236558F-C7CF-4880-A644-C9F852873604}" type="presParOf" srcId="{59B6AD2F-423B-411A-8FB2-50CFF3629F6A}" destId="{98E68633-B569-4BA0-BD4B-690CE3EC3018}" srcOrd="0" destOrd="0" presId="urn:microsoft.com/office/officeart/2008/layout/LinedList"/>
    <dgm:cxn modelId="{BEB61EA4-909E-4FF4-A4BF-AE53B3DDEAFA}" type="presParOf" srcId="{59B6AD2F-423B-411A-8FB2-50CFF3629F6A}" destId="{B3670CA5-1BE0-43D1-ADA1-7066EB57CEF3}" srcOrd="1" destOrd="0" presId="urn:microsoft.com/office/officeart/2008/layout/LinedList"/>
    <dgm:cxn modelId="{0F3D14CD-6684-4073-A07B-BC81F65AEB5E}" type="presParOf" srcId="{12EF44CB-B6C7-4BDB-9FF0-05DF0D312465}" destId="{2DE65E38-8868-4637-A7E4-1DC76D34810A}" srcOrd="2" destOrd="0" presId="urn:microsoft.com/office/officeart/2008/layout/LinedList"/>
    <dgm:cxn modelId="{71B46075-6AD7-49DE-96E0-DE008E851825}" type="presParOf" srcId="{12EF44CB-B6C7-4BDB-9FF0-05DF0D312465}" destId="{6883195F-E8FA-402B-A5CC-87F192201237}" srcOrd="3" destOrd="0" presId="urn:microsoft.com/office/officeart/2008/layout/LinedList"/>
    <dgm:cxn modelId="{041F77D9-BB0E-443D-BD97-9A542EA3A92A}" type="presParOf" srcId="{6883195F-E8FA-402B-A5CC-87F192201237}" destId="{8B7AB822-FF8C-4B25-9EF6-FEE0E4003306}" srcOrd="0" destOrd="0" presId="urn:microsoft.com/office/officeart/2008/layout/LinedList"/>
    <dgm:cxn modelId="{D5269873-CE8C-48B8-B6FA-B48DA1656D55}" type="presParOf" srcId="{6883195F-E8FA-402B-A5CC-87F192201237}" destId="{C3399AC1-9514-4F98-9E67-C888E5323705}" srcOrd="1" destOrd="0" presId="urn:microsoft.com/office/officeart/2008/layout/LinedList"/>
    <dgm:cxn modelId="{A6EB9A85-1CB0-4048-AE4B-9E59A767183A}" type="presParOf" srcId="{12EF44CB-B6C7-4BDB-9FF0-05DF0D312465}" destId="{559866EE-BBE9-436D-B00B-C3F4804871DE}" srcOrd="4" destOrd="0" presId="urn:microsoft.com/office/officeart/2008/layout/LinedList"/>
    <dgm:cxn modelId="{F0AC3C51-CDA8-40FE-AFED-3AE466D849E0}" type="presParOf" srcId="{12EF44CB-B6C7-4BDB-9FF0-05DF0D312465}" destId="{54D628C6-64C1-4EBE-A6B7-37515F05E2E1}" srcOrd="5" destOrd="0" presId="urn:microsoft.com/office/officeart/2008/layout/LinedList"/>
    <dgm:cxn modelId="{18EE947C-42E1-4C96-A443-89BDD4FD2EBE}" type="presParOf" srcId="{54D628C6-64C1-4EBE-A6B7-37515F05E2E1}" destId="{12AEE3A2-BBEA-40FC-93B0-0C498EE89598}" srcOrd="0" destOrd="0" presId="urn:microsoft.com/office/officeart/2008/layout/LinedList"/>
    <dgm:cxn modelId="{5564CFD9-82F4-47BA-8441-6588B71C5022}" type="presParOf" srcId="{54D628C6-64C1-4EBE-A6B7-37515F05E2E1}" destId="{9E41FEAC-687D-477B-A2A0-D9A0156A63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4D6023-E4AE-4A4C-ABA4-8E254AB99E01}" type="doc">
      <dgm:prSet loTypeId="urn:microsoft.com/office/officeart/2008/layout/LinedList" loCatId="list" qsTypeId="urn:microsoft.com/office/officeart/2005/8/quickstyle/simple4#15" qsCatId="simple" csTypeId="urn:microsoft.com/office/officeart/2005/8/colors/colorful2#12" csCatId="colorful"/>
      <dgm:spPr/>
      <dgm:t>
        <a:bodyPr/>
        <a:lstStyle/>
        <a:p>
          <a:endParaRPr lang="en-US"/>
        </a:p>
      </dgm:t>
    </dgm:pt>
    <dgm:pt modelId="{93D22A9B-CBAB-4DE2-ADDD-F18E2616C36C}">
      <dgm:prSet/>
      <dgm:spPr/>
      <dgm:t>
        <a:bodyPr/>
        <a:lstStyle/>
        <a:p>
          <a:r>
            <a:rPr lang="en-US"/>
            <a:t>All programs must register in the Division’s Arise CARE Provider Portal including those not licensed by the Department. </a:t>
          </a:r>
        </a:p>
      </dgm:t>
    </dgm:pt>
    <dgm:pt modelId="{61796275-18D3-4485-B412-0E1C7CEE9B98}" type="parTrans" cxnId="{C189C890-2BA7-4D21-AB96-7E0869C57C4F}">
      <dgm:prSet/>
      <dgm:spPr/>
      <dgm:t>
        <a:bodyPr/>
        <a:lstStyle/>
        <a:p>
          <a:endParaRPr lang="en-US"/>
        </a:p>
      </dgm:t>
    </dgm:pt>
    <dgm:pt modelId="{C3EC6143-8782-4C59-87D5-0E7BE4F9752A}" type="sibTrans" cxnId="{C189C890-2BA7-4D21-AB96-7E0869C57C4F}">
      <dgm:prSet/>
      <dgm:spPr/>
      <dgm:t>
        <a:bodyPr/>
        <a:lstStyle/>
        <a:p>
          <a:endParaRPr lang="en-US"/>
        </a:p>
      </dgm:t>
    </dgm:pt>
    <dgm:pt modelId="{4057618B-1A0D-415A-960D-EFB9C52A39E9}">
      <dgm:prSet/>
      <dgm:spPr/>
      <dgm:t>
        <a:bodyPr/>
        <a:lstStyle/>
        <a:p>
          <a:r>
            <a:rPr lang="en-US"/>
            <a:t>All programs participating in QRIS must enter and maintain private-pay enrollment. Failure to do so will not invalidate the STAR rating but no incentive will be paid.</a:t>
          </a:r>
        </a:p>
      </dgm:t>
    </dgm:pt>
    <dgm:pt modelId="{84AAFC55-9D9D-4A1B-901D-8DF75441BB37}" type="parTrans" cxnId="{77F2DD63-028A-463F-A0D9-AC6F921C6B08}">
      <dgm:prSet/>
      <dgm:spPr/>
      <dgm:t>
        <a:bodyPr/>
        <a:lstStyle/>
        <a:p>
          <a:endParaRPr lang="en-US"/>
        </a:p>
      </dgm:t>
    </dgm:pt>
    <dgm:pt modelId="{6F0511F5-0470-4F50-9F5D-13041EC23C0E}" type="sibTrans" cxnId="{77F2DD63-028A-463F-A0D9-AC6F921C6B08}">
      <dgm:prSet/>
      <dgm:spPr/>
      <dgm:t>
        <a:bodyPr/>
        <a:lstStyle/>
        <a:p>
          <a:endParaRPr lang="en-US"/>
        </a:p>
      </dgm:t>
    </dgm:pt>
    <dgm:pt modelId="{D9AC5651-9266-4382-9471-C9DCEDCBE544}">
      <dgm:prSet/>
      <dgm:spPr/>
      <dgm:t>
        <a:bodyPr/>
        <a:lstStyle/>
        <a:p>
          <a:r>
            <a:rPr lang="en-US"/>
            <a:t>Programs participating in the Child Care Subsidy Program must also enter and maintain private-pay enrollment. </a:t>
          </a:r>
        </a:p>
      </dgm:t>
    </dgm:pt>
    <dgm:pt modelId="{B75BA979-62E4-497B-B511-CD0FEF7426E8}" type="parTrans" cxnId="{87458918-0BC4-41CA-A1C9-30061654A16E}">
      <dgm:prSet/>
      <dgm:spPr/>
      <dgm:t>
        <a:bodyPr/>
        <a:lstStyle/>
        <a:p>
          <a:endParaRPr lang="en-US"/>
        </a:p>
      </dgm:t>
    </dgm:pt>
    <dgm:pt modelId="{F9011ED1-311B-4C3C-A7D1-1C9509A50FD8}" type="sibTrans" cxnId="{87458918-0BC4-41CA-A1C9-30061654A16E}">
      <dgm:prSet/>
      <dgm:spPr/>
      <dgm:t>
        <a:bodyPr/>
        <a:lstStyle/>
        <a:p>
          <a:endParaRPr lang="en-US"/>
        </a:p>
      </dgm:t>
    </dgm:pt>
    <dgm:pt modelId="{132EABEB-C903-4D9D-9BAC-14C45B3736F0}" type="pres">
      <dgm:prSet presAssocID="{864D6023-E4AE-4A4C-ABA4-8E254AB99E01}" presName="vert0" presStyleCnt="0">
        <dgm:presLayoutVars>
          <dgm:dir/>
          <dgm:animOne val="branch"/>
          <dgm:animLvl val="lvl"/>
        </dgm:presLayoutVars>
      </dgm:prSet>
      <dgm:spPr/>
    </dgm:pt>
    <dgm:pt modelId="{4FBED8A7-C1E6-4E0D-A98F-AD79E4E27F16}" type="pres">
      <dgm:prSet presAssocID="{93D22A9B-CBAB-4DE2-ADDD-F18E2616C36C}" presName="thickLine" presStyleLbl="alignNode1" presStyleIdx="0" presStyleCnt="3"/>
      <dgm:spPr/>
    </dgm:pt>
    <dgm:pt modelId="{7D3D91EA-4F22-4012-BFB9-168866FD10C4}" type="pres">
      <dgm:prSet presAssocID="{93D22A9B-CBAB-4DE2-ADDD-F18E2616C36C}" presName="horz1" presStyleCnt="0"/>
      <dgm:spPr/>
    </dgm:pt>
    <dgm:pt modelId="{19CAC87B-5064-4D92-88A8-317F493EFE2B}" type="pres">
      <dgm:prSet presAssocID="{93D22A9B-CBAB-4DE2-ADDD-F18E2616C36C}" presName="tx1" presStyleLbl="revTx" presStyleIdx="0" presStyleCnt="3"/>
      <dgm:spPr/>
    </dgm:pt>
    <dgm:pt modelId="{7274EE9F-E478-4B9D-A2C4-1A65F244B7FC}" type="pres">
      <dgm:prSet presAssocID="{93D22A9B-CBAB-4DE2-ADDD-F18E2616C36C}" presName="vert1" presStyleCnt="0"/>
      <dgm:spPr/>
    </dgm:pt>
    <dgm:pt modelId="{6A621A16-F282-4521-A979-FCF240BC297F}" type="pres">
      <dgm:prSet presAssocID="{4057618B-1A0D-415A-960D-EFB9C52A39E9}" presName="thickLine" presStyleLbl="alignNode1" presStyleIdx="1" presStyleCnt="3"/>
      <dgm:spPr/>
    </dgm:pt>
    <dgm:pt modelId="{E5A50CAB-F194-4E8F-8B11-3D877352F133}" type="pres">
      <dgm:prSet presAssocID="{4057618B-1A0D-415A-960D-EFB9C52A39E9}" presName="horz1" presStyleCnt="0"/>
      <dgm:spPr/>
    </dgm:pt>
    <dgm:pt modelId="{E575AC57-8BF8-46EF-A117-9C5618237E5B}" type="pres">
      <dgm:prSet presAssocID="{4057618B-1A0D-415A-960D-EFB9C52A39E9}" presName="tx1" presStyleLbl="revTx" presStyleIdx="1" presStyleCnt="3"/>
      <dgm:spPr/>
    </dgm:pt>
    <dgm:pt modelId="{1E638884-234B-4A4A-8E54-EFC2A7B72898}" type="pres">
      <dgm:prSet presAssocID="{4057618B-1A0D-415A-960D-EFB9C52A39E9}" presName="vert1" presStyleCnt="0"/>
      <dgm:spPr/>
    </dgm:pt>
    <dgm:pt modelId="{3C47451B-3C7F-45D7-B586-F7C865194194}" type="pres">
      <dgm:prSet presAssocID="{D9AC5651-9266-4382-9471-C9DCEDCBE544}" presName="thickLine" presStyleLbl="alignNode1" presStyleIdx="2" presStyleCnt="3"/>
      <dgm:spPr/>
    </dgm:pt>
    <dgm:pt modelId="{56AA8AD0-E81D-4379-A278-4D86C3F0F1F2}" type="pres">
      <dgm:prSet presAssocID="{D9AC5651-9266-4382-9471-C9DCEDCBE544}" presName="horz1" presStyleCnt="0"/>
      <dgm:spPr/>
    </dgm:pt>
    <dgm:pt modelId="{04247B71-7267-4C38-878E-CF5A210DA58B}" type="pres">
      <dgm:prSet presAssocID="{D9AC5651-9266-4382-9471-C9DCEDCBE544}" presName="tx1" presStyleLbl="revTx" presStyleIdx="2" presStyleCnt="3"/>
      <dgm:spPr/>
    </dgm:pt>
    <dgm:pt modelId="{E45027FB-5B14-4AFA-95D6-6CF82A01772B}" type="pres">
      <dgm:prSet presAssocID="{D9AC5651-9266-4382-9471-C9DCEDCBE544}" presName="vert1" presStyleCnt="0"/>
      <dgm:spPr/>
    </dgm:pt>
  </dgm:ptLst>
  <dgm:cxnLst>
    <dgm:cxn modelId="{87458918-0BC4-41CA-A1C9-30061654A16E}" srcId="{864D6023-E4AE-4A4C-ABA4-8E254AB99E01}" destId="{D9AC5651-9266-4382-9471-C9DCEDCBE544}" srcOrd="2" destOrd="0" parTransId="{B75BA979-62E4-497B-B511-CD0FEF7426E8}" sibTransId="{F9011ED1-311B-4C3C-A7D1-1C9509A50FD8}"/>
    <dgm:cxn modelId="{B56BB73A-8E6A-4DAC-9026-F609B603EC9C}" type="presOf" srcId="{4057618B-1A0D-415A-960D-EFB9C52A39E9}" destId="{E575AC57-8BF8-46EF-A117-9C5618237E5B}" srcOrd="0" destOrd="0" presId="urn:microsoft.com/office/officeart/2008/layout/LinedList"/>
    <dgm:cxn modelId="{77F2DD63-028A-463F-A0D9-AC6F921C6B08}" srcId="{864D6023-E4AE-4A4C-ABA4-8E254AB99E01}" destId="{4057618B-1A0D-415A-960D-EFB9C52A39E9}" srcOrd="1" destOrd="0" parTransId="{84AAFC55-9D9D-4A1B-901D-8DF75441BB37}" sibTransId="{6F0511F5-0470-4F50-9F5D-13041EC23C0E}"/>
    <dgm:cxn modelId="{0B462A58-F296-453B-B017-01DA7BF4879A}" type="presOf" srcId="{D9AC5651-9266-4382-9471-C9DCEDCBE544}" destId="{04247B71-7267-4C38-878E-CF5A210DA58B}" srcOrd="0" destOrd="0" presId="urn:microsoft.com/office/officeart/2008/layout/LinedList"/>
    <dgm:cxn modelId="{C189C890-2BA7-4D21-AB96-7E0869C57C4F}" srcId="{864D6023-E4AE-4A4C-ABA4-8E254AB99E01}" destId="{93D22A9B-CBAB-4DE2-ADDD-F18E2616C36C}" srcOrd="0" destOrd="0" parTransId="{61796275-18D3-4485-B412-0E1C7CEE9B98}" sibTransId="{C3EC6143-8782-4C59-87D5-0E7BE4F9752A}"/>
    <dgm:cxn modelId="{87A3E495-5594-4D05-9B08-2798F365E543}" type="presOf" srcId="{93D22A9B-CBAB-4DE2-ADDD-F18E2616C36C}" destId="{19CAC87B-5064-4D92-88A8-317F493EFE2B}" srcOrd="0" destOrd="0" presId="urn:microsoft.com/office/officeart/2008/layout/LinedList"/>
    <dgm:cxn modelId="{38CEFDEE-F7AE-4DD1-9901-7022A398A4CF}" type="presOf" srcId="{864D6023-E4AE-4A4C-ABA4-8E254AB99E01}" destId="{132EABEB-C903-4D9D-9BAC-14C45B3736F0}" srcOrd="0" destOrd="0" presId="urn:microsoft.com/office/officeart/2008/layout/LinedList"/>
    <dgm:cxn modelId="{5C1B05B6-6370-45F9-91DA-9B5034D2F04B}" type="presParOf" srcId="{132EABEB-C903-4D9D-9BAC-14C45B3736F0}" destId="{4FBED8A7-C1E6-4E0D-A98F-AD79E4E27F16}" srcOrd="0" destOrd="0" presId="urn:microsoft.com/office/officeart/2008/layout/LinedList"/>
    <dgm:cxn modelId="{9854C71D-9E46-4A6C-9305-2BDB6B4EB7E8}" type="presParOf" srcId="{132EABEB-C903-4D9D-9BAC-14C45B3736F0}" destId="{7D3D91EA-4F22-4012-BFB9-168866FD10C4}" srcOrd="1" destOrd="0" presId="urn:microsoft.com/office/officeart/2008/layout/LinedList"/>
    <dgm:cxn modelId="{38087E50-CE53-4136-B5FC-B6D28821EFFD}" type="presParOf" srcId="{7D3D91EA-4F22-4012-BFB9-168866FD10C4}" destId="{19CAC87B-5064-4D92-88A8-317F493EFE2B}" srcOrd="0" destOrd="0" presId="urn:microsoft.com/office/officeart/2008/layout/LinedList"/>
    <dgm:cxn modelId="{9653387E-E565-44E9-8695-DEEB6BAF249E}" type="presParOf" srcId="{7D3D91EA-4F22-4012-BFB9-168866FD10C4}" destId="{7274EE9F-E478-4B9D-A2C4-1A65F244B7FC}" srcOrd="1" destOrd="0" presId="urn:microsoft.com/office/officeart/2008/layout/LinedList"/>
    <dgm:cxn modelId="{67EB2B5D-BD62-4968-AC7D-0FBA39388D77}" type="presParOf" srcId="{132EABEB-C903-4D9D-9BAC-14C45B3736F0}" destId="{6A621A16-F282-4521-A979-FCF240BC297F}" srcOrd="2" destOrd="0" presId="urn:microsoft.com/office/officeart/2008/layout/LinedList"/>
    <dgm:cxn modelId="{A115868C-B3FD-4E6A-83BD-6AB06E6CBC1C}" type="presParOf" srcId="{132EABEB-C903-4D9D-9BAC-14C45B3736F0}" destId="{E5A50CAB-F194-4E8F-8B11-3D877352F133}" srcOrd="3" destOrd="0" presId="urn:microsoft.com/office/officeart/2008/layout/LinedList"/>
    <dgm:cxn modelId="{91BB5EC2-693C-4E10-9FDA-FCD30CE5F9F7}" type="presParOf" srcId="{E5A50CAB-F194-4E8F-8B11-3D877352F133}" destId="{E575AC57-8BF8-46EF-A117-9C5618237E5B}" srcOrd="0" destOrd="0" presId="urn:microsoft.com/office/officeart/2008/layout/LinedList"/>
    <dgm:cxn modelId="{9AEA11A6-FA6E-4FA9-A06F-5F693BC097BA}" type="presParOf" srcId="{E5A50CAB-F194-4E8F-8B11-3D877352F133}" destId="{1E638884-234B-4A4A-8E54-EFC2A7B72898}" srcOrd="1" destOrd="0" presId="urn:microsoft.com/office/officeart/2008/layout/LinedList"/>
    <dgm:cxn modelId="{B7821CD5-6D0C-4958-B5BD-D8EFE713121E}" type="presParOf" srcId="{132EABEB-C903-4D9D-9BAC-14C45B3736F0}" destId="{3C47451B-3C7F-45D7-B586-F7C865194194}" srcOrd="4" destOrd="0" presId="urn:microsoft.com/office/officeart/2008/layout/LinedList"/>
    <dgm:cxn modelId="{81ECCBCB-0F9C-4CF4-A8B3-FB8AC4DFAAD1}" type="presParOf" srcId="{132EABEB-C903-4D9D-9BAC-14C45B3736F0}" destId="{56AA8AD0-E81D-4379-A278-4D86C3F0F1F2}" srcOrd="5" destOrd="0" presId="urn:microsoft.com/office/officeart/2008/layout/LinedList"/>
    <dgm:cxn modelId="{4BF4A256-BD07-47C5-86C9-5327BDDB625A}" type="presParOf" srcId="{56AA8AD0-E81D-4379-A278-4D86C3F0F1F2}" destId="{04247B71-7267-4C38-878E-CF5A210DA58B}" srcOrd="0" destOrd="0" presId="urn:microsoft.com/office/officeart/2008/layout/LinedList"/>
    <dgm:cxn modelId="{458B2006-0673-488C-9AA1-2059CDA71403}" type="presParOf" srcId="{56AA8AD0-E81D-4379-A278-4D86C3F0F1F2}" destId="{E45027FB-5B14-4AFA-95D6-6CF82A01772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A2A91F-4DC5-4017-ADF9-E8AE513E2079}" type="doc">
      <dgm:prSet loTypeId="urn:microsoft.com/office/officeart/2018/2/layout/IconCircleList" loCatId="icon" qsTypeId="urn:microsoft.com/office/officeart/2005/8/quickstyle/simple1#44" qsCatId="simple" csTypeId="urn:microsoft.com/office/officeart/2018/5/colors/Iconchunking_neutralicon_colorful1" csCatId="colorful" phldr="1"/>
      <dgm:spPr/>
      <dgm:t>
        <a:bodyPr/>
        <a:lstStyle/>
        <a:p>
          <a:endParaRPr lang="en-US"/>
        </a:p>
      </dgm:t>
    </dgm:pt>
    <dgm:pt modelId="{1D37C295-9020-4051-B449-69A1042D6DAA}">
      <dgm:prSet/>
      <dgm:spPr/>
      <dgm:t>
        <a:bodyPr/>
        <a:lstStyle/>
        <a:p>
          <a:r>
            <a:rPr lang="en-US"/>
            <a:t>All programs must be open and operating at least one year prior to receiving an incentive at any star level and in a “good standing”</a:t>
          </a:r>
        </a:p>
      </dgm:t>
    </dgm:pt>
    <dgm:pt modelId="{FCB533FF-3A51-4B73-84B0-8FFB77B82362}" type="parTrans" cxnId="{E1C27409-AA91-466C-9C75-DF6A0C36F759}">
      <dgm:prSet/>
      <dgm:spPr/>
      <dgm:t>
        <a:bodyPr/>
        <a:lstStyle/>
        <a:p>
          <a:endParaRPr lang="en-US"/>
        </a:p>
      </dgm:t>
    </dgm:pt>
    <dgm:pt modelId="{FFA70123-AF70-4A5E-A13A-3B12EE137990}" type="sibTrans" cxnId="{E1C27409-AA91-466C-9C75-DF6A0C36F759}">
      <dgm:prSet/>
      <dgm:spPr/>
      <dgm:t>
        <a:bodyPr/>
        <a:lstStyle/>
        <a:p>
          <a:endParaRPr lang="en-US"/>
        </a:p>
      </dgm:t>
    </dgm:pt>
    <dgm:pt modelId="{88D45E5C-6A3F-45BC-B9A2-8E09F21B835A}">
      <dgm:prSet/>
      <dgm:spPr/>
      <dgm:t>
        <a:bodyPr/>
        <a:lstStyle/>
        <a:p>
          <a:r>
            <a:rPr lang="en-US"/>
            <a:t>Programs not licensed by the Department must not be subject to any investigation known by the Department to be considered to participate and receive an incentive. </a:t>
          </a:r>
        </a:p>
      </dgm:t>
    </dgm:pt>
    <dgm:pt modelId="{F259F4BD-D982-4DB6-8B8D-B8BE2B3CE2DD}" type="parTrans" cxnId="{E45590CC-BB23-4308-A950-57131E909767}">
      <dgm:prSet/>
      <dgm:spPr/>
      <dgm:t>
        <a:bodyPr/>
        <a:lstStyle/>
        <a:p>
          <a:endParaRPr lang="en-US"/>
        </a:p>
      </dgm:t>
    </dgm:pt>
    <dgm:pt modelId="{37AF509B-C887-4AAA-8F7A-1B44BCAE0765}" type="sibTrans" cxnId="{E45590CC-BB23-4308-A950-57131E909767}">
      <dgm:prSet/>
      <dgm:spPr/>
      <dgm:t>
        <a:bodyPr/>
        <a:lstStyle/>
        <a:p>
          <a:endParaRPr lang="en-US"/>
        </a:p>
      </dgm:t>
    </dgm:pt>
    <dgm:pt modelId="{D7059F8C-6505-4D63-A3E4-A1FB733E0A9F}">
      <dgm:prSet/>
      <dgm:spPr/>
      <dgm:t>
        <a:bodyPr/>
        <a:lstStyle/>
        <a:p>
          <a:r>
            <a:rPr lang="en-US"/>
            <a:t>All programs will be paid by enrollment per the Department’s enrollment criteria, both private and subsidy pay. </a:t>
          </a:r>
        </a:p>
      </dgm:t>
    </dgm:pt>
    <dgm:pt modelId="{34BE0044-56CE-460E-8DD8-61CDFB7BE813}" type="parTrans" cxnId="{665BF815-491F-4D5A-B1AF-F9154A74672A}">
      <dgm:prSet/>
      <dgm:spPr/>
      <dgm:t>
        <a:bodyPr/>
        <a:lstStyle/>
        <a:p>
          <a:endParaRPr lang="en-US"/>
        </a:p>
      </dgm:t>
    </dgm:pt>
    <dgm:pt modelId="{52B99E72-16DC-4E43-A773-608C7D46F370}" type="sibTrans" cxnId="{665BF815-491F-4D5A-B1AF-F9154A74672A}">
      <dgm:prSet/>
      <dgm:spPr/>
      <dgm:t>
        <a:bodyPr/>
        <a:lstStyle/>
        <a:p>
          <a:endParaRPr lang="en-US"/>
        </a:p>
      </dgm:t>
    </dgm:pt>
    <dgm:pt modelId="{B03BF34B-3975-48C2-9608-018F0254A832}">
      <dgm:prSet/>
      <dgm:spPr/>
      <dgm:t>
        <a:bodyPr/>
        <a:lstStyle/>
        <a:p>
          <a:r>
            <a:rPr lang="en-US" dirty="0"/>
            <a:t>Centers must have a verified enrollment of at least 10% of the total licensed capacity to be eligible. </a:t>
          </a:r>
        </a:p>
      </dgm:t>
    </dgm:pt>
    <dgm:pt modelId="{D78CE564-514A-4EC1-9057-4833BD08ECE4}" type="parTrans" cxnId="{B5A14FB7-B079-484C-96C1-93561C05F8A9}">
      <dgm:prSet/>
      <dgm:spPr/>
      <dgm:t>
        <a:bodyPr/>
        <a:lstStyle/>
        <a:p>
          <a:endParaRPr lang="en-US"/>
        </a:p>
      </dgm:t>
    </dgm:pt>
    <dgm:pt modelId="{09D0D5DE-1505-4200-ADE7-07E6550C6AEC}" type="sibTrans" cxnId="{B5A14FB7-B079-484C-96C1-93561C05F8A9}">
      <dgm:prSet/>
      <dgm:spPr/>
      <dgm:t>
        <a:bodyPr/>
        <a:lstStyle/>
        <a:p>
          <a:endParaRPr lang="en-US"/>
        </a:p>
      </dgm:t>
    </dgm:pt>
    <dgm:pt modelId="{702DAE1B-C967-4C28-A04D-562E58765E33}">
      <dgm:prSet/>
      <dgm:spPr/>
      <dgm:t>
        <a:bodyPr/>
        <a:lstStyle/>
        <a:p>
          <a:r>
            <a:rPr lang="en-US"/>
            <a:t>Family and Group Homes- Family must have a minimum of 2 children enrolled and Group must have a minimum of 5 enrolled to be paid at the corresponding level. </a:t>
          </a:r>
        </a:p>
      </dgm:t>
    </dgm:pt>
    <dgm:pt modelId="{32B77823-463A-40DA-A174-1CB4F7304E0A}" type="parTrans" cxnId="{D9C03A0F-E378-43AC-91C2-F082958E4983}">
      <dgm:prSet/>
      <dgm:spPr/>
      <dgm:t>
        <a:bodyPr/>
        <a:lstStyle/>
        <a:p>
          <a:endParaRPr lang="en-US"/>
        </a:p>
      </dgm:t>
    </dgm:pt>
    <dgm:pt modelId="{1EBE2292-7783-4179-9F0B-01542DE6BCA5}" type="sibTrans" cxnId="{D9C03A0F-E378-43AC-91C2-F082958E4983}">
      <dgm:prSet/>
      <dgm:spPr/>
      <dgm:t>
        <a:bodyPr/>
        <a:lstStyle/>
        <a:p>
          <a:endParaRPr lang="en-US"/>
        </a:p>
      </dgm:t>
    </dgm:pt>
    <dgm:pt modelId="{E3B4D757-41AE-4525-A7D9-A766F20539BB}" type="pres">
      <dgm:prSet presAssocID="{B8A2A91F-4DC5-4017-ADF9-E8AE513E2079}" presName="root" presStyleCnt="0">
        <dgm:presLayoutVars>
          <dgm:dir/>
          <dgm:resizeHandles val="exact"/>
        </dgm:presLayoutVars>
      </dgm:prSet>
      <dgm:spPr/>
    </dgm:pt>
    <dgm:pt modelId="{5BEF0816-027F-41FC-9BB3-3C6E075C691A}" type="pres">
      <dgm:prSet presAssocID="{B8A2A91F-4DC5-4017-ADF9-E8AE513E2079}" presName="container" presStyleCnt="0">
        <dgm:presLayoutVars>
          <dgm:dir/>
          <dgm:resizeHandles val="exact"/>
        </dgm:presLayoutVars>
      </dgm:prSet>
      <dgm:spPr/>
    </dgm:pt>
    <dgm:pt modelId="{071C1F06-EC1E-4665-AE2D-1677CA3BC48B}" type="pres">
      <dgm:prSet presAssocID="{1D37C295-9020-4051-B449-69A1042D6DAA}" presName="compNode" presStyleCnt="0"/>
      <dgm:spPr/>
    </dgm:pt>
    <dgm:pt modelId="{D6E0906F-B95B-4840-892A-36ADAA0B07FA}" type="pres">
      <dgm:prSet presAssocID="{1D37C295-9020-4051-B449-69A1042D6DAA}" presName="iconBgRect" presStyleLbl="bgShp" presStyleIdx="0" presStyleCnt="5"/>
      <dgm:spPr/>
    </dgm:pt>
    <dgm:pt modelId="{85D8020B-BE97-43B6-9EEC-14DDAEEC3FD9}" type="pres">
      <dgm:prSet presAssocID="{1D37C295-9020-4051-B449-69A1042D6DAA}"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ey"/>
        </a:ext>
      </dgm:extLst>
    </dgm:pt>
    <dgm:pt modelId="{CF287AF8-7FC6-4FB2-A838-E327CC62EBCC}" type="pres">
      <dgm:prSet presAssocID="{1D37C295-9020-4051-B449-69A1042D6DAA}" presName="spaceRect" presStyleCnt="0"/>
      <dgm:spPr/>
    </dgm:pt>
    <dgm:pt modelId="{D1CB288F-9A1B-4577-9FFF-FF4892784E20}" type="pres">
      <dgm:prSet presAssocID="{1D37C295-9020-4051-B449-69A1042D6DAA}" presName="textRect" presStyleLbl="revTx" presStyleIdx="0" presStyleCnt="5">
        <dgm:presLayoutVars>
          <dgm:chMax val="1"/>
          <dgm:chPref val="1"/>
        </dgm:presLayoutVars>
      </dgm:prSet>
      <dgm:spPr/>
    </dgm:pt>
    <dgm:pt modelId="{1E8852C2-B64D-4A6E-99BD-2D80FECB7BB6}" type="pres">
      <dgm:prSet presAssocID="{FFA70123-AF70-4A5E-A13A-3B12EE137990}" presName="sibTrans" presStyleLbl="sibTrans2D1" presStyleIdx="0" presStyleCnt="0"/>
      <dgm:spPr/>
    </dgm:pt>
    <dgm:pt modelId="{E3F1298A-953E-4587-B295-B7BD125B248E}" type="pres">
      <dgm:prSet presAssocID="{88D45E5C-6A3F-45BC-B9A2-8E09F21B835A}" presName="compNode" presStyleCnt="0"/>
      <dgm:spPr/>
    </dgm:pt>
    <dgm:pt modelId="{F07D7186-8274-4AF4-8071-1CE4B5DDA109}" type="pres">
      <dgm:prSet presAssocID="{88D45E5C-6A3F-45BC-B9A2-8E09F21B835A}" presName="iconBgRect" presStyleLbl="bgShp" presStyleIdx="1" presStyleCnt="5"/>
      <dgm:spPr/>
    </dgm:pt>
    <dgm:pt modelId="{A240E178-A169-4770-8A33-97DC0D8285C6}" type="pres">
      <dgm:prSet presAssocID="{88D45E5C-6A3F-45BC-B9A2-8E09F21B835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4F668568-6FD3-47C0-89F0-C4E09A255E21}" type="pres">
      <dgm:prSet presAssocID="{88D45E5C-6A3F-45BC-B9A2-8E09F21B835A}" presName="spaceRect" presStyleCnt="0"/>
      <dgm:spPr/>
    </dgm:pt>
    <dgm:pt modelId="{DD3D45AF-6FE0-40C9-BFD5-A15CD4D1242F}" type="pres">
      <dgm:prSet presAssocID="{88D45E5C-6A3F-45BC-B9A2-8E09F21B835A}" presName="textRect" presStyleLbl="revTx" presStyleIdx="1" presStyleCnt="5">
        <dgm:presLayoutVars>
          <dgm:chMax val="1"/>
          <dgm:chPref val="1"/>
        </dgm:presLayoutVars>
      </dgm:prSet>
      <dgm:spPr/>
    </dgm:pt>
    <dgm:pt modelId="{1201860D-42C8-48A7-9C16-61662865890F}" type="pres">
      <dgm:prSet presAssocID="{37AF509B-C887-4AAA-8F7A-1B44BCAE0765}" presName="sibTrans" presStyleLbl="sibTrans2D1" presStyleIdx="0" presStyleCnt="0"/>
      <dgm:spPr/>
    </dgm:pt>
    <dgm:pt modelId="{B2CC55E3-3080-47E0-9A56-A44E83012A59}" type="pres">
      <dgm:prSet presAssocID="{D7059F8C-6505-4D63-A3E4-A1FB733E0A9F}" presName="compNode" presStyleCnt="0"/>
      <dgm:spPr/>
    </dgm:pt>
    <dgm:pt modelId="{16CD77B3-A835-4674-946C-6BB0CBDC4126}" type="pres">
      <dgm:prSet presAssocID="{D7059F8C-6505-4D63-A3E4-A1FB733E0A9F}" presName="iconBgRect" presStyleLbl="bgShp" presStyleIdx="2" presStyleCnt="5"/>
      <dgm:spPr/>
    </dgm:pt>
    <dgm:pt modelId="{B9D3CF79-43A1-4357-B49E-DD421ECC1977}" type="pres">
      <dgm:prSet presAssocID="{D7059F8C-6505-4D63-A3E4-A1FB733E0A9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llar"/>
        </a:ext>
      </dgm:extLst>
    </dgm:pt>
    <dgm:pt modelId="{B4A9B00B-D242-4E1F-9CD8-A5A8E0183770}" type="pres">
      <dgm:prSet presAssocID="{D7059F8C-6505-4D63-A3E4-A1FB733E0A9F}" presName="spaceRect" presStyleCnt="0"/>
      <dgm:spPr/>
    </dgm:pt>
    <dgm:pt modelId="{B1BFDC1B-A7ED-48C2-A7D3-ED8120C7A2D4}" type="pres">
      <dgm:prSet presAssocID="{D7059F8C-6505-4D63-A3E4-A1FB733E0A9F}" presName="textRect" presStyleLbl="revTx" presStyleIdx="2" presStyleCnt="5">
        <dgm:presLayoutVars>
          <dgm:chMax val="1"/>
          <dgm:chPref val="1"/>
        </dgm:presLayoutVars>
      </dgm:prSet>
      <dgm:spPr/>
    </dgm:pt>
    <dgm:pt modelId="{4AA816E6-F4CD-470B-89A8-1E480D9606A4}" type="pres">
      <dgm:prSet presAssocID="{52B99E72-16DC-4E43-A773-608C7D46F370}" presName="sibTrans" presStyleLbl="sibTrans2D1" presStyleIdx="0" presStyleCnt="0"/>
      <dgm:spPr/>
    </dgm:pt>
    <dgm:pt modelId="{407EFD8D-8AEF-4D60-AD57-1454F655D6C9}" type="pres">
      <dgm:prSet presAssocID="{B03BF34B-3975-48C2-9608-018F0254A832}" presName="compNode" presStyleCnt="0"/>
      <dgm:spPr/>
    </dgm:pt>
    <dgm:pt modelId="{903C5EDB-65A8-4034-B61D-CF96D76FC2D6}" type="pres">
      <dgm:prSet presAssocID="{B03BF34B-3975-48C2-9608-018F0254A832}" presName="iconBgRect" presStyleLbl="bgShp" presStyleIdx="3" presStyleCnt="5"/>
      <dgm:spPr/>
    </dgm:pt>
    <dgm:pt modelId="{9BE33D63-FB94-45D9-A515-AC3B4041F143}" type="pres">
      <dgm:prSet presAssocID="{B03BF34B-3975-48C2-9608-018F0254A832}"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8E3C8D20-A57F-4625-AA28-487230C48E45}" type="pres">
      <dgm:prSet presAssocID="{B03BF34B-3975-48C2-9608-018F0254A832}" presName="spaceRect" presStyleCnt="0"/>
      <dgm:spPr/>
    </dgm:pt>
    <dgm:pt modelId="{1700B5EE-D437-4758-8A36-11D3D5D18AA3}" type="pres">
      <dgm:prSet presAssocID="{B03BF34B-3975-48C2-9608-018F0254A832}" presName="textRect" presStyleLbl="revTx" presStyleIdx="3" presStyleCnt="5">
        <dgm:presLayoutVars>
          <dgm:chMax val="1"/>
          <dgm:chPref val="1"/>
        </dgm:presLayoutVars>
      </dgm:prSet>
      <dgm:spPr/>
    </dgm:pt>
    <dgm:pt modelId="{C92CBF5E-8B3A-4078-9801-75CE1566700B}" type="pres">
      <dgm:prSet presAssocID="{09D0D5DE-1505-4200-ADE7-07E6550C6AEC}" presName="sibTrans" presStyleLbl="sibTrans2D1" presStyleIdx="0" presStyleCnt="0"/>
      <dgm:spPr/>
    </dgm:pt>
    <dgm:pt modelId="{AADD09B1-8EBD-4B03-8139-DBA40876863F}" type="pres">
      <dgm:prSet presAssocID="{702DAE1B-C967-4C28-A04D-562E58765E33}" presName="compNode" presStyleCnt="0"/>
      <dgm:spPr/>
    </dgm:pt>
    <dgm:pt modelId="{EA6411D2-00B0-48B1-A7AE-6E68F1B8DE0F}" type="pres">
      <dgm:prSet presAssocID="{702DAE1B-C967-4C28-A04D-562E58765E33}" presName="iconBgRect" presStyleLbl="bgShp" presStyleIdx="4" presStyleCnt="5"/>
      <dgm:spPr/>
    </dgm:pt>
    <dgm:pt modelId="{E4C893D5-7431-42A4-B524-F832B89AFE17}" type="pres">
      <dgm:prSet presAssocID="{702DAE1B-C967-4C28-A04D-562E58765E3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arent and Child"/>
        </a:ext>
      </dgm:extLst>
    </dgm:pt>
    <dgm:pt modelId="{494EEFE2-0EF9-44CD-A7BE-A25C65AB2B65}" type="pres">
      <dgm:prSet presAssocID="{702DAE1B-C967-4C28-A04D-562E58765E33}" presName="spaceRect" presStyleCnt="0"/>
      <dgm:spPr/>
    </dgm:pt>
    <dgm:pt modelId="{191999C1-5455-4E15-B798-7BFD6D85248F}" type="pres">
      <dgm:prSet presAssocID="{702DAE1B-C967-4C28-A04D-562E58765E33}" presName="textRect" presStyleLbl="revTx" presStyleIdx="4" presStyleCnt="5">
        <dgm:presLayoutVars>
          <dgm:chMax val="1"/>
          <dgm:chPref val="1"/>
        </dgm:presLayoutVars>
      </dgm:prSet>
      <dgm:spPr/>
    </dgm:pt>
  </dgm:ptLst>
  <dgm:cxnLst>
    <dgm:cxn modelId="{E1C27409-AA91-466C-9C75-DF6A0C36F759}" srcId="{B8A2A91F-4DC5-4017-ADF9-E8AE513E2079}" destId="{1D37C295-9020-4051-B449-69A1042D6DAA}" srcOrd="0" destOrd="0" parTransId="{FCB533FF-3A51-4B73-84B0-8FFB77B82362}" sibTransId="{FFA70123-AF70-4A5E-A13A-3B12EE137990}"/>
    <dgm:cxn modelId="{D9C03A0F-E378-43AC-91C2-F082958E4983}" srcId="{B8A2A91F-4DC5-4017-ADF9-E8AE513E2079}" destId="{702DAE1B-C967-4C28-A04D-562E58765E33}" srcOrd="4" destOrd="0" parTransId="{32B77823-463A-40DA-A174-1CB4F7304E0A}" sibTransId="{1EBE2292-7783-4179-9F0B-01542DE6BCA5}"/>
    <dgm:cxn modelId="{665BF815-491F-4D5A-B1AF-F9154A74672A}" srcId="{B8A2A91F-4DC5-4017-ADF9-E8AE513E2079}" destId="{D7059F8C-6505-4D63-A3E4-A1FB733E0A9F}" srcOrd="2" destOrd="0" parTransId="{34BE0044-56CE-460E-8DD8-61CDFB7BE813}" sibTransId="{52B99E72-16DC-4E43-A773-608C7D46F370}"/>
    <dgm:cxn modelId="{3DEA862C-4E4E-4F2B-A810-D58F3180AA9F}" type="presOf" srcId="{B03BF34B-3975-48C2-9608-018F0254A832}" destId="{1700B5EE-D437-4758-8A36-11D3D5D18AA3}" srcOrd="0" destOrd="0" presId="urn:microsoft.com/office/officeart/2018/2/layout/IconCircleList"/>
    <dgm:cxn modelId="{99988934-7F96-4ECD-A3BB-0D7C48AC0B84}" type="presOf" srcId="{702DAE1B-C967-4C28-A04D-562E58765E33}" destId="{191999C1-5455-4E15-B798-7BFD6D85248F}" srcOrd="0" destOrd="0" presId="urn:microsoft.com/office/officeart/2018/2/layout/IconCircleList"/>
    <dgm:cxn modelId="{BF9B766F-35CD-4AF2-B615-02546DD445BF}" type="presOf" srcId="{88D45E5C-6A3F-45BC-B9A2-8E09F21B835A}" destId="{DD3D45AF-6FE0-40C9-BFD5-A15CD4D1242F}" srcOrd="0" destOrd="0" presId="urn:microsoft.com/office/officeart/2018/2/layout/IconCircleList"/>
    <dgm:cxn modelId="{8C55E275-1C00-4F46-A620-7D85DBA71BB7}" type="presOf" srcId="{B8A2A91F-4DC5-4017-ADF9-E8AE513E2079}" destId="{E3B4D757-41AE-4525-A7D9-A766F20539BB}" srcOrd="0" destOrd="0" presId="urn:microsoft.com/office/officeart/2018/2/layout/IconCircleList"/>
    <dgm:cxn modelId="{D14CC77C-A02A-427F-9D07-F705A329BDA0}" type="presOf" srcId="{52B99E72-16DC-4E43-A773-608C7D46F370}" destId="{4AA816E6-F4CD-470B-89A8-1E480D9606A4}" srcOrd="0" destOrd="0" presId="urn:microsoft.com/office/officeart/2018/2/layout/IconCircleList"/>
    <dgm:cxn modelId="{30B8F890-21FC-486A-AB8A-FFE75D459E8F}" type="presOf" srcId="{D7059F8C-6505-4D63-A3E4-A1FB733E0A9F}" destId="{B1BFDC1B-A7ED-48C2-A7D3-ED8120C7A2D4}" srcOrd="0" destOrd="0" presId="urn:microsoft.com/office/officeart/2018/2/layout/IconCircleList"/>
    <dgm:cxn modelId="{C96A35AC-F575-46EE-B631-00E9D22F9AE7}" type="presOf" srcId="{09D0D5DE-1505-4200-ADE7-07E6550C6AEC}" destId="{C92CBF5E-8B3A-4078-9801-75CE1566700B}" srcOrd="0" destOrd="0" presId="urn:microsoft.com/office/officeart/2018/2/layout/IconCircleList"/>
    <dgm:cxn modelId="{B5A14FB7-B079-484C-96C1-93561C05F8A9}" srcId="{B8A2A91F-4DC5-4017-ADF9-E8AE513E2079}" destId="{B03BF34B-3975-48C2-9608-018F0254A832}" srcOrd="3" destOrd="0" parTransId="{D78CE564-514A-4EC1-9057-4833BD08ECE4}" sibTransId="{09D0D5DE-1505-4200-ADE7-07E6550C6AEC}"/>
    <dgm:cxn modelId="{E45590CC-BB23-4308-A950-57131E909767}" srcId="{B8A2A91F-4DC5-4017-ADF9-E8AE513E2079}" destId="{88D45E5C-6A3F-45BC-B9A2-8E09F21B835A}" srcOrd="1" destOrd="0" parTransId="{F259F4BD-D982-4DB6-8B8D-B8BE2B3CE2DD}" sibTransId="{37AF509B-C887-4AAA-8F7A-1B44BCAE0765}"/>
    <dgm:cxn modelId="{EB9226EA-3535-4883-A0A6-56B3E29E6C48}" type="presOf" srcId="{1D37C295-9020-4051-B449-69A1042D6DAA}" destId="{D1CB288F-9A1B-4577-9FFF-FF4892784E20}" srcOrd="0" destOrd="0" presId="urn:microsoft.com/office/officeart/2018/2/layout/IconCircleList"/>
    <dgm:cxn modelId="{1735D7F1-DBAB-4102-A9D0-165A635594C3}" type="presOf" srcId="{FFA70123-AF70-4A5E-A13A-3B12EE137990}" destId="{1E8852C2-B64D-4A6E-99BD-2D80FECB7BB6}" srcOrd="0" destOrd="0" presId="urn:microsoft.com/office/officeart/2018/2/layout/IconCircleList"/>
    <dgm:cxn modelId="{3CCB51F4-204A-4480-82C8-3AE6D3F915D3}" type="presOf" srcId="{37AF509B-C887-4AAA-8F7A-1B44BCAE0765}" destId="{1201860D-42C8-48A7-9C16-61662865890F}" srcOrd="0" destOrd="0" presId="urn:microsoft.com/office/officeart/2018/2/layout/IconCircleList"/>
    <dgm:cxn modelId="{FF1437AF-3920-4022-AE26-CD271D1F0638}" type="presParOf" srcId="{E3B4D757-41AE-4525-A7D9-A766F20539BB}" destId="{5BEF0816-027F-41FC-9BB3-3C6E075C691A}" srcOrd="0" destOrd="0" presId="urn:microsoft.com/office/officeart/2018/2/layout/IconCircleList"/>
    <dgm:cxn modelId="{A365D73F-496E-4D18-BE24-9DBD13177690}" type="presParOf" srcId="{5BEF0816-027F-41FC-9BB3-3C6E075C691A}" destId="{071C1F06-EC1E-4665-AE2D-1677CA3BC48B}" srcOrd="0" destOrd="0" presId="urn:microsoft.com/office/officeart/2018/2/layout/IconCircleList"/>
    <dgm:cxn modelId="{88594550-55AD-4EBB-B8E3-972B2C29E2FF}" type="presParOf" srcId="{071C1F06-EC1E-4665-AE2D-1677CA3BC48B}" destId="{D6E0906F-B95B-4840-892A-36ADAA0B07FA}" srcOrd="0" destOrd="0" presId="urn:microsoft.com/office/officeart/2018/2/layout/IconCircleList"/>
    <dgm:cxn modelId="{B7A60526-5B3B-4AE8-A342-58CC76F86CD8}" type="presParOf" srcId="{071C1F06-EC1E-4665-AE2D-1677CA3BC48B}" destId="{85D8020B-BE97-43B6-9EEC-14DDAEEC3FD9}" srcOrd="1" destOrd="0" presId="urn:microsoft.com/office/officeart/2018/2/layout/IconCircleList"/>
    <dgm:cxn modelId="{ABFB1263-8CEE-4B26-8130-E5E1FC005C66}" type="presParOf" srcId="{071C1F06-EC1E-4665-AE2D-1677CA3BC48B}" destId="{CF287AF8-7FC6-4FB2-A838-E327CC62EBCC}" srcOrd="2" destOrd="0" presId="urn:microsoft.com/office/officeart/2018/2/layout/IconCircleList"/>
    <dgm:cxn modelId="{BC5B9C66-A8AA-44E9-B011-D75342815F4D}" type="presParOf" srcId="{071C1F06-EC1E-4665-AE2D-1677CA3BC48B}" destId="{D1CB288F-9A1B-4577-9FFF-FF4892784E20}" srcOrd="3" destOrd="0" presId="urn:microsoft.com/office/officeart/2018/2/layout/IconCircleList"/>
    <dgm:cxn modelId="{49722F52-294D-4427-A7C6-350C47D3C135}" type="presParOf" srcId="{5BEF0816-027F-41FC-9BB3-3C6E075C691A}" destId="{1E8852C2-B64D-4A6E-99BD-2D80FECB7BB6}" srcOrd="1" destOrd="0" presId="urn:microsoft.com/office/officeart/2018/2/layout/IconCircleList"/>
    <dgm:cxn modelId="{9A5BA307-5543-4E3C-81CE-50BC226A5622}" type="presParOf" srcId="{5BEF0816-027F-41FC-9BB3-3C6E075C691A}" destId="{E3F1298A-953E-4587-B295-B7BD125B248E}" srcOrd="2" destOrd="0" presId="urn:microsoft.com/office/officeart/2018/2/layout/IconCircleList"/>
    <dgm:cxn modelId="{1CC28F71-EB51-4879-8760-39A2168CC445}" type="presParOf" srcId="{E3F1298A-953E-4587-B295-B7BD125B248E}" destId="{F07D7186-8274-4AF4-8071-1CE4B5DDA109}" srcOrd="0" destOrd="0" presId="urn:microsoft.com/office/officeart/2018/2/layout/IconCircleList"/>
    <dgm:cxn modelId="{0AA1E224-D708-4C42-AB20-FB9D2C8848D7}" type="presParOf" srcId="{E3F1298A-953E-4587-B295-B7BD125B248E}" destId="{A240E178-A169-4770-8A33-97DC0D8285C6}" srcOrd="1" destOrd="0" presId="urn:microsoft.com/office/officeart/2018/2/layout/IconCircleList"/>
    <dgm:cxn modelId="{7B506540-D475-4382-BCAB-95F3F8F7F592}" type="presParOf" srcId="{E3F1298A-953E-4587-B295-B7BD125B248E}" destId="{4F668568-6FD3-47C0-89F0-C4E09A255E21}" srcOrd="2" destOrd="0" presId="urn:microsoft.com/office/officeart/2018/2/layout/IconCircleList"/>
    <dgm:cxn modelId="{D364807E-BA5E-443D-BA20-84B09FBB8246}" type="presParOf" srcId="{E3F1298A-953E-4587-B295-B7BD125B248E}" destId="{DD3D45AF-6FE0-40C9-BFD5-A15CD4D1242F}" srcOrd="3" destOrd="0" presId="urn:microsoft.com/office/officeart/2018/2/layout/IconCircleList"/>
    <dgm:cxn modelId="{699E2B2B-6737-4AAB-9CD2-8EE7C36B430E}" type="presParOf" srcId="{5BEF0816-027F-41FC-9BB3-3C6E075C691A}" destId="{1201860D-42C8-48A7-9C16-61662865890F}" srcOrd="3" destOrd="0" presId="urn:microsoft.com/office/officeart/2018/2/layout/IconCircleList"/>
    <dgm:cxn modelId="{D2A81E5E-0563-44B3-A556-B3E6CBCA1E95}" type="presParOf" srcId="{5BEF0816-027F-41FC-9BB3-3C6E075C691A}" destId="{B2CC55E3-3080-47E0-9A56-A44E83012A59}" srcOrd="4" destOrd="0" presId="urn:microsoft.com/office/officeart/2018/2/layout/IconCircleList"/>
    <dgm:cxn modelId="{552F02CE-1406-4660-9A61-C3E6B3C193BE}" type="presParOf" srcId="{B2CC55E3-3080-47E0-9A56-A44E83012A59}" destId="{16CD77B3-A835-4674-946C-6BB0CBDC4126}" srcOrd="0" destOrd="0" presId="urn:microsoft.com/office/officeart/2018/2/layout/IconCircleList"/>
    <dgm:cxn modelId="{1F47D73A-55B8-4EC4-A705-C11E909234A5}" type="presParOf" srcId="{B2CC55E3-3080-47E0-9A56-A44E83012A59}" destId="{B9D3CF79-43A1-4357-B49E-DD421ECC1977}" srcOrd="1" destOrd="0" presId="urn:microsoft.com/office/officeart/2018/2/layout/IconCircleList"/>
    <dgm:cxn modelId="{CF53E0ED-FB2C-4BA6-80B0-CB1BE1395387}" type="presParOf" srcId="{B2CC55E3-3080-47E0-9A56-A44E83012A59}" destId="{B4A9B00B-D242-4E1F-9CD8-A5A8E0183770}" srcOrd="2" destOrd="0" presId="urn:microsoft.com/office/officeart/2018/2/layout/IconCircleList"/>
    <dgm:cxn modelId="{6E1B639D-D753-41E7-9864-7DE1EF9408C8}" type="presParOf" srcId="{B2CC55E3-3080-47E0-9A56-A44E83012A59}" destId="{B1BFDC1B-A7ED-48C2-A7D3-ED8120C7A2D4}" srcOrd="3" destOrd="0" presId="urn:microsoft.com/office/officeart/2018/2/layout/IconCircleList"/>
    <dgm:cxn modelId="{AF494672-54A5-43CB-932E-C417EA25CE82}" type="presParOf" srcId="{5BEF0816-027F-41FC-9BB3-3C6E075C691A}" destId="{4AA816E6-F4CD-470B-89A8-1E480D9606A4}" srcOrd="5" destOrd="0" presId="urn:microsoft.com/office/officeart/2018/2/layout/IconCircleList"/>
    <dgm:cxn modelId="{F499EAD4-74A7-4B51-98DC-B972E1B375A2}" type="presParOf" srcId="{5BEF0816-027F-41FC-9BB3-3C6E075C691A}" destId="{407EFD8D-8AEF-4D60-AD57-1454F655D6C9}" srcOrd="6" destOrd="0" presId="urn:microsoft.com/office/officeart/2018/2/layout/IconCircleList"/>
    <dgm:cxn modelId="{213D2164-73A4-4633-9677-F863019DFB77}" type="presParOf" srcId="{407EFD8D-8AEF-4D60-AD57-1454F655D6C9}" destId="{903C5EDB-65A8-4034-B61D-CF96D76FC2D6}" srcOrd="0" destOrd="0" presId="urn:microsoft.com/office/officeart/2018/2/layout/IconCircleList"/>
    <dgm:cxn modelId="{69094787-FFF4-4F71-9BA0-51794196F2A1}" type="presParOf" srcId="{407EFD8D-8AEF-4D60-AD57-1454F655D6C9}" destId="{9BE33D63-FB94-45D9-A515-AC3B4041F143}" srcOrd="1" destOrd="0" presId="urn:microsoft.com/office/officeart/2018/2/layout/IconCircleList"/>
    <dgm:cxn modelId="{81330ADC-0A7B-4235-8B4D-C84C5F97DD78}" type="presParOf" srcId="{407EFD8D-8AEF-4D60-AD57-1454F655D6C9}" destId="{8E3C8D20-A57F-4625-AA28-487230C48E45}" srcOrd="2" destOrd="0" presId="urn:microsoft.com/office/officeart/2018/2/layout/IconCircleList"/>
    <dgm:cxn modelId="{3C8F473D-1CF0-4758-A2EF-098A80E05BAE}" type="presParOf" srcId="{407EFD8D-8AEF-4D60-AD57-1454F655D6C9}" destId="{1700B5EE-D437-4758-8A36-11D3D5D18AA3}" srcOrd="3" destOrd="0" presId="urn:microsoft.com/office/officeart/2018/2/layout/IconCircleList"/>
    <dgm:cxn modelId="{EFB1F867-7007-4787-BC6D-9D3D5E4488F5}" type="presParOf" srcId="{5BEF0816-027F-41FC-9BB3-3C6E075C691A}" destId="{C92CBF5E-8B3A-4078-9801-75CE1566700B}" srcOrd="7" destOrd="0" presId="urn:microsoft.com/office/officeart/2018/2/layout/IconCircleList"/>
    <dgm:cxn modelId="{D84689AC-0DA8-4F2D-9BE8-5004AB8A4EA3}" type="presParOf" srcId="{5BEF0816-027F-41FC-9BB3-3C6E075C691A}" destId="{AADD09B1-8EBD-4B03-8139-DBA40876863F}" srcOrd="8" destOrd="0" presId="urn:microsoft.com/office/officeart/2018/2/layout/IconCircleList"/>
    <dgm:cxn modelId="{71E95DFB-1F16-46F5-8BEA-22525A579C66}" type="presParOf" srcId="{AADD09B1-8EBD-4B03-8139-DBA40876863F}" destId="{EA6411D2-00B0-48B1-A7AE-6E68F1B8DE0F}" srcOrd="0" destOrd="0" presId="urn:microsoft.com/office/officeart/2018/2/layout/IconCircleList"/>
    <dgm:cxn modelId="{9A74A899-FF23-42CF-A4AE-1BA125ACA334}" type="presParOf" srcId="{AADD09B1-8EBD-4B03-8139-DBA40876863F}" destId="{E4C893D5-7431-42A4-B524-F832B89AFE17}" srcOrd="1" destOrd="0" presId="urn:microsoft.com/office/officeart/2018/2/layout/IconCircleList"/>
    <dgm:cxn modelId="{147341F6-638E-4223-B1FF-D11A07D3446F}" type="presParOf" srcId="{AADD09B1-8EBD-4B03-8139-DBA40876863F}" destId="{494EEFE2-0EF9-44CD-A7BE-A25C65AB2B65}" srcOrd="2" destOrd="0" presId="urn:microsoft.com/office/officeart/2018/2/layout/IconCircleList"/>
    <dgm:cxn modelId="{D55B0BCE-E22D-4E5F-B4AD-9B57F78B9197}" type="presParOf" srcId="{AADD09B1-8EBD-4B03-8139-DBA40876863F}" destId="{191999C1-5455-4E15-B798-7BFD6D85248F}"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7E73147-595E-490F-9318-76C36992346C}" type="doc">
      <dgm:prSet loTypeId="urn:microsoft.com/office/officeart/2005/8/layout/hierarchy1" loCatId="hierarchy" qsTypeId="urn:microsoft.com/office/officeart/2005/8/quickstyle/simple5#1" qsCatId="simple" csTypeId="urn:microsoft.com/office/officeart/2005/8/colors/colorful1#1" csCatId="colorful" phldr="1"/>
      <dgm:spPr/>
      <dgm:t>
        <a:bodyPr/>
        <a:lstStyle/>
        <a:p>
          <a:endParaRPr lang="en-US"/>
        </a:p>
      </dgm:t>
    </dgm:pt>
    <dgm:pt modelId="{86BCA9DD-72E7-4DF2-B6E6-C6FCCD5874AD}">
      <dgm:prSet/>
      <dgm:spPr/>
      <dgm:t>
        <a:bodyPr/>
        <a:lstStyle/>
        <a:p>
          <a:r>
            <a:rPr lang="en-US" dirty="0"/>
            <a:t>Attendance is each day a child is present at the facility. </a:t>
          </a:r>
        </a:p>
      </dgm:t>
    </dgm:pt>
    <dgm:pt modelId="{E729F31C-00B0-4E3A-A042-6AC16FF4C203}" type="parTrans" cxnId="{C8B0D7D0-DA40-4833-90A7-5C0EC423AE10}">
      <dgm:prSet/>
      <dgm:spPr/>
      <dgm:t>
        <a:bodyPr/>
        <a:lstStyle/>
        <a:p>
          <a:endParaRPr lang="en-US"/>
        </a:p>
      </dgm:t>
    </dgm:pt>
    <dgm:pt modelId="{7A46266F-02D2-449A-9A4F-6429AEC155A9}" type="sibTrans" cxnId="{C8B0D7D0-DA40-4833-90A7-5C0EC423AE10}">
      <dgm:prSet/>
      <dgm:spPr/>
      <dgm:t>
        <a:bodyPr/>
        <a:lstStyle/>
        <a:p>
          <a:endParaRPr lang="en-US"/>
        </a:p>
      </dgm:t>
    </dgm:pt>
    <dgm:pt modelId="{CC145FEA-BD0D-412D-869E-0A67DA640FDA}">
      <dgm:prSet/>
      <dgm:spPr/>
      <dgm:t>
        <a:bodyPr/>
        <a:lstStyle/>
        <a:p>
          <a:r>
            <a:rPr lang="en-US" dirty="0"/>
            <a:t>Enrollment begins the first date the child is authorized to attend a facility.</a:t>
          </a:r>
        </a:p>
      </dgm:t>
    </dgm:pt>
    <dgm:pt modelId="{881AD899-477B-4C86-9926-D65A4175EC84}" type="parTrans" cxnId="{3E7361C0-304E-419F-8163-0721DB290EC5}">
      <dgm:prSet/>
      <dgm:spPr/>
      <dgm:t>
        <a:bodyPr/>
        <a:lstStyle/>
        <a:p>
          <a:endParaRPr lang="en-US"/>
        </a:p>
      </dgm:t>
    </dgm:pt>
    <dgm:pt modelId="{AF774E81-FB4D-4CDB-A2F8-43CFBF12EDF3}" type="sibTrans" cxnId="{3E7361C0-304E-419F-8163-0721DB290EC5}">
      <dgm:prSet/>
      <dgm:spPr/>
      <dgm:t>
        <a:bodyPr/>
        <a:lstStyle/>
        <a:p>
          <a:endParaRPr lang="en-US"/>
        </a:p>
      </dgm:t>
    </dgm:pt>
    <dgm:pt modelId="{D9124534-96E1-47B1-8D67-3C5C07808CF7}">
      <dgm:prSet/>
      <dgm:spPr/>
      <dgm:t>
        <a:bodyPr/>
        <a:lstStyle/>
        <a:p>
          <a:r>
            <a:rPr lang="en-US" dirty="0"/>
            <a:t>Capacity is the number of children authorized to be served at any given time. </a:t>
          </a:r>
        </a:p>
      </dgm:t>
    </dgm:pt>
    <dgm:pt modelId="{4F2069FF-D64F-4FF9-99C6-D781076E0A32}" type="parTrans" cxnId="{3E45C4B9-AC45-4802-8ABB-AE1008AE9006}">
      <dgm:prSet/>
      <dgm:spPr/>
      <dgm:t>
        <a:bodyPr/>
        <a:lstStyle/>
        <a:p>
          <a:endParaRPr lang="en-US"/>
        </a:p>
      </dgm:t>
    </dgm:pt>
    <dgm:pt modelId="{707B6327-D8D3-426D-9712-7066C45EE9C0}" type="sibTrans" cxnId="{3E45C4B9-AC45-4802-8ABB-AE1008AE9006}">
      <dgm:prSet/>
      <dgm:spPr/>
      <dgm:t>
        <a:bodyPr/>
        <a:lstStyle/>
        <a:p>
          <a:endParaRPr lang="en-US"/>
        </a:p>
      </dgm:t>
    </dgm:pt>
    <dgm:pt modelId="{56C7A470-54B3-4103-ABBF-53DB7C9039B5}" type="pres">
      <dgm:prSet presAssocID="{F7E73147-595E-490F-9318-76C36992346C}" presName="hierChild1" presStyleCnt="0">
        <dgm:presLayoutVars>
          <dgm:chPref val="1"/>
          <dgm:dir/>
          <dgm:animOne val="branch"/>
          <dgm:animLvl val="lvl"/>
          <dgm:resizeHandles/>
        </dgm:presLayoutVars>
      </dgm:prSet>
      <dgm:spPr/>
    </dgm:pt>
    <dgm:pt modelId="{5F60C190-3737-4323-876D-A1CDB68F8AA7}" type="pres">
      <dgm:prSet presAssocID="{86BCA9DD-72E7-4DF2-B6E6-C6FCCD5874AD}" presName="hierRoot1" presStyleCnt="0"/>
      <dgm:spPr/>
    </dgm:pt>
    <dgm:pt modelId="{235ED0BC-63E0-41F5-AF59-1E762CADE992}" type="pres">
      <dgm:prSet presAssocID="{86BCA9DD-72E7-4DF2-B6E6-C6FCCD5874AD}" presName="composite" presStyleCnt="0"/>
      <dgm:spPr/>
    </dgm:pt>
    <dgm:pt modelId="{6DFACA72-1835-490F-AA54-D66A2ACAA039}" type="pres">
      <dgm:prSet presAssocID="{86BCA9DD-72E7-4DF2-B6E6-C6FCCD5874AD}" presName="background" presStyleLbl="node0" presStyleIdx="0" presStyleCnt="3"/>
      <dgm:spPr/>
    </dgm:pt>
    <dgm:pt modelId="{5DF79244-E42D-470B-8E1F-76ED04A22F1D}" type="pres">
      <dgm:prSet presAssocID="{86BCA9DD-72E7-4DF2-B6E6-C6FCCD5874AD}" presName="text" presStyleLbl="fgAcc0" presStyleIdx="0" presStyleCnt="3" custScaleY="136848">
        <dgm:presLayoutVars>
          <dgm:chPref val="3"/>
        </dgm:presLayoutVars>
      </dgm:prSet>
      <dgm:spPr/>
    </dgm:pt>
    <dgm:pt modelId="{02E6BB01-905A-42EC-A10E-750ADDD472A1}" type="pres">
      <dgm:prSet presAssocID="{86BCA9DD-72E7-4DF2-B6E6-C6FCCD5874AD}" presName="hierChild2" presStyleCnt="0"/>
      <dgm:spPr/>
    </dgm:pt>
    <dgm:pt modelId="{1CA0F3B5-2216-42B0-80A7-D4FAE5052C56}" type="pres">
      <dgm:prSet presAssocID="{CC145FEA-BD0D-412D-869E-0A67DA640FDA}" presName="hierRoot1" presStyleCnt="0"/>
      <dgm:spPr/>
    </dgm:pt>
    <dgm:pt modelId="{92BDA41F-9BF8-4615-83E2-9631A91772C4}" type="pres">
      <dgm:prSet presAssocID="{CC145FEA-BD0D-412D-869E-0A67DA640FDA}" presName="composite" presStyleCnt="0"/>
      <dgm:spPr/>
    </dgm:pt>
    <dgm:pt modelId="{70A66561-CED7-4C25-ABB6-98990DB75EC1}" type="pres">
      <dgm:prSet presAssocID="{CC145FEA-BD0D-412D-869E-0A67DA640FDA}" presName="background" presStyleLbl="node0" presStyleIdx="1" presStyleCnt="3"/>
      <dgm:spPr/>
    </dgm:pt>
    <dgm:pt modelId="{78D4B744-6035-43C6-A0F6-70EB0C61CC05}" type="pres">
      <dgm:prSet presAssocID="{CC145FEA-BD0D-412D-869E-0A67DA640FDA}" presName="text" presStyleLbl="fgAcc0" presStyleIdx="1" presStyleCnt="3" custScaleY="175776">
        <dgm:presLayoutVars>
          <dgm:chPref val="3"/>
        </dgm:presLayoutVars>
      </dgm:prSet>
      <dgm:spPr/>
    </dgm:pt>
    <dgm:pt modelId="{63852C2F-2159-4A09-B8A2-30F1F5BC32D5}" type="pres">
      <dgm:prSet presAssocID="{CC145FEA-BD0D-412D-869E-0A67DA640FDA}" presName="hierChild2" presStyleCnt="0"/>
      <dgm:spPr/>
    </dgm:pt>
    <dgm:pt modelId="{B45F42B0-BA72-4B93-A50A-DC340CFA5149}" type="pres">
      <dgm:prSet presAssocID="{D9124534-96E1-47B1-8D67-3C5C07808CF7}" presName="hierRoot1" presStyleCnt="0"/>
      <dgm:spPr/>
    </dgm:pt>
    <dgm:pt modelId="{B2804256-1C33-4953-8710-173A34766A6C}" type="pres">
      <dgm:prSet presAssocID="{D9124534-96E1-47B1-8D67-3C5C07808CF7}" presName="composite" presStyleCnt="0"/>
      <dgm:spPr/>
    </dgm:pt>
    <dgm:pt modelId="{71FA17AD-3C4C-4DE2-A846-AF503F5892AB}" type="pres">
      <dgm:prSet presAssocID="{D9124534-96E1-47B1-8D67-3C5C07808CF7}" presName="background" presStyleLbl="node0" presStyleIdx="2" presStyleCnt="3"/>
      <dgm:spPr/>
    </dgm:pt>
    <dgm:pt modelId="{40BAF29D-BAB6-41DF-BD5C-145FBD0EF6A1}" type="pres">
      <dgm:prSet presAssocID="{D9124534-96E1-47B1-8D67-3C5C07808CF7}" presName="text" presStyleLbl="fgAcc0" presStyleIdx="2" presStyleCnt="3" custScaleY="200580">
        <dgm:presLayoutVars>
          <dgm:chPref val="3"/>
        </dgm:presLayoutVars>
      </dgm:prSet>
      <dgm:spPr/>
    </dgm:pt>
    <dgm:pt modelId="{8BEEA40E-2BC1-4F3F-8600-09046213984E}" type="pres">
      <dgm:prSet presAssocID="{D9124534-96E1-47B1-8D67-3C5C07808CF7}" presName="hierChild2" presStyleCnt="0"/>
      <dgm:spPr/>
    </dgm:pt>
  </dgm:ptLst>
  <dgm:cxnLst>
    <dgm:cxn modelId="{E9A9A701-0074-464E-8E96-4B292A634A80}" type="presOf" srcId="{86BCA9DD-72E7-4DF2-B6E6-C6FCCD5874AD}" destId="{5DF79244-E42D-470B-8E1F-76ED04A22F1D}" srcOrd="0" destOrd="0" presId="urn:microsoft.com/office/officeart/2005/8/layout/hierarchy1"/>
    <dgm:cxn modelId="{3EEC3113-7777-46A4-9122-5E3F59D49605}" type="presOf" srcId="{F7E73147-595E-490F-9318-76C36992346C}" destId="{56C7A470-54B3-4103-ABBF-53DB7C9039B5}" srcOrd="0" destOrd="0" presId="urn:microsoft.com/office/officeart/2005/8/layout/hierarchy1"/>
    <dgm:cxn modelId="{96574242-C3AE-48EA-BEE1-AFADCB07DA0C}" type="presOf" srcId="{D9124534-96E1-47B1-8D67-3C5C07808CF7}" destId="{40BAF29D-BAB6-41DF-BD5C-145FBD0EF6A1}" srcOrd="0" destOrd="0" presId="urn:microsoft.com/office/officeart/2005/8/layout/hierarchy1"/>
    <dgm:cxn modelId="{48C1306A-76C5-4047-B807-6E889627C6BE}" type="presOf" srcId="{CC145FEA-BD0D-412D-869E-0A67DA640FDA}" destId="{78D4B744-6035-43C6-A0F6-70EB0C61CC05}" srcOrd="0" destOrd="0" presId="urn:microsoft.com/office/officeart/2005/8/layout/hierarchy1"/>
    <dgm:cxn modelId="{3E45C4B9-AC45-4802-8ABB-AE1008AE9006}" srcId="{F7E73147-595E-490F-9318-76C36992346C}" destId="{D9124534-96E1-47B1-8D67-3C5C07808CF7}" srcOrd="2" destOrd="0" parTransId="{4F2069FF-D64F-4FF9-99C6-D781076E0A32}" sibTransId="{707B6327-D8D3-426D-9712-7066C45EE9C0}"/>
    <dgm:cxn modelId="{3E7361C0-304E-419F-8163-0721DB290EC5}" srcId="{F7E73147-595E-490F-9318-76C36992346C}" destId="{CC145FEA-BD0D-412D-869E-0A67DA640FDA}" srcOrd="1" destOrd="0" parTransId="{881AD899-477B-4C86-9926-D65A4175EC84}" sibTransId="{AF774E81-FB4D-4CDB-A2F8-43CFBF12EDF3}"/>
    <dgm:cxn modelId="{C8B0D7D0-DA40-4833-90A7-5C0EC423AE10}" srcId="{F7E73147-595E-490F-9318-76C36992346C}" destId="{86BCA9DD-72E7-4DF2-B6E6-C6FCCD5874AD}" srcOrd="0" destOrd="0" parTransId="{E729F31C-00B0-4E3A-A042-6AC16FF4C203}" sibTransId="{7A46266F-02D2-449A-9A4F-6429AEC155A9}"/>
    <dgm:cxn modelId="{3D9680C9-7F0B-4073-BAD8-4B0A348C1702}" type="presParOf" srcId="{56C7A470-54B3-4103-ABBF-53DB7C9039B5}" destId="{5F60C190-3737-4323-876D-A1CDB68F8AA7}" srcOrd="0" destOrd="0" presId="urn:microsoft.com/office/officeart/2005/8/layout/hierarchy1"/>
    <dgm:cxn modelId="{0685C9CF-9231-4BAF-B42C-1C05AA0D70A1}" type="presParOf" srcId="{5F60C190-3737-4323-876D-A1CDB68F8AA7}" destId="{235ED0BC-63E0-41F5-AF59-1E762CADE992}" srcOrd="0" destOrd="0" presId="urn:microsoft.com/office/officeart/2005/8/layout/hierarchy1"/>
    <dgm:cxn modelId="{042BDE20-0F3D-42AE-B23A-0FEE0D75963C}" type="presParOf" srcId="{235ED0BC-63E0-41F5-AF59-1E762CADE992}" destId="{6DFACA72-1835-490F-AA54-D66A2ACAA039}" srcOrd="0" destOrd="0" presId="urn:microsoft.com/office/officeart/2005/8/layout/hierarchy1"/>
    <dgm:cxn modelId="{4525589B-8BD0-4C43-8B63-27B3C89DC699}" type="presParOf" srcId="{235ED0BC-63E0-41F5-AF59-1E762CADE992}" destId="{5DF79244-E42D-470B-8E1F-76ED04A22F1D}" srcOrd="1" destOrd="0" presId="urn:microsoft.com/office/officeart/2005/8/layout/hierarchy1"/>
    <dgm:cxn modelId="{2FB65494-077B-4E46-A5B7-377354ADB9DA}" type="presParOf" srcId="{5F60C190-3737-4323-876D-A1CDB68F8AA7}" destId="{02E6BB01-905A-42EC-A10E-750ADDD472A1}" srcOrd="1" destOrd="0" presId="urn:microsoft.com/office/officeart/2005/8/layout/hierarchy1"/>
    <dgm:cxn modelId="{B741D1C1-9B1E-42A0-96FD-1D154AA0DA3B}" type="presParOf" srcId="{56C7A470-54B3-4103-ABBF-53DB7C9039B5}" destId="{1CA0F3B5-2216-42B0-80A7-D4FAE5052C56}" srcOrd="1" destOrd="0" presId="urn:microsoft.com/office/officeart/2005/8/layout/hierarchy1"/>
    <dgm:cxn modelId="{1D0DF107-19D6-42BD-84A8-F479C5264D46}" type="presParOf" srcId="{1CA0F3B5-2216-42B0-80A7-D4FAE5052C56}" destId="{92BDA41F-9BF8-4615-83E2-9631A91772C4}" srcOrd="0" destOrd="0" presId="urn:microsoft.com/office/officeart/2005/8/layout/hierarchy1"/>
    <dgm:cxn modelId="{289D9D63-23CB-4500-9C0A-C56E2FDEBE41}" type="presParOf" srcId="{92BDA41F-9BF8-4615-83E2-9631A91772C4}" destId="{70A66561-CED7-4C25-ABB6-98990DB75EC1}" srcOrd="0" destOrd="0" presId="urn:microsoft.com/office/officeart/2005/8/layout/hierarchy1"/>
    <dgm:cxn modelId="{497D5F6A-0211-4ED0-B243-880F236E9BBD}" type="presParOf" srcId="{92BDA41F-9BF8-4615-83E2-9631A91772C4}" destId="{78D4B744-6035-43C6-A0F6-70EB0C61CC05}" srcOrd="1" destOrd="0" presId="urn:microsoft.com/office/officeart/2005/8/layout/hierarchy1"/>
    <dgm:cxn modelId="{B6536AC1-A4FC-4794-8940-2578F06B929E}" type="presParOf" srcId="{1CA0F3B5-2216-42B0-80A7-D4FAE5052C56}" destId="{63852C2F-2159-4A09-B8A2-30F1F5BC32D5}" srcOrd="1" destOrd="0" presId="urn:microsoft.com/office/officeart/2005/8/layout/hierarchy1"/>
    <dgm:cxn modelId="{D9692814-3F5F-491D-984A-76BBC426E772}" type="presParOf" srcId="{56C7A470-54B3-4103-ABBF-53DB7C9039B5}" destId="{B45F42B0-BA72-4B93-A50A-DC340CFA5149}" srcOrd="2" destOrd="0" presId="urn:microsoft.com/office/officeart/2005/8/layout/hierarchy1"/>
    <dgm:cxn modelId="{A5C8A322-CA00-44C5-AB77-4E1B96BEA102}" type="presParOf" srcId="{B45F42B0-BA72-4B93-A50A-DC340CFA5149}" destId="{B2804256-1C33-4953-8710-173A34766A6C}" srcOrd="0" destOrd="0" presId="urn:microsoft.com/office/officeart/2005/8/layout/hierarchy1"/>
    <dgm:cxn modelId="{97457680-9F30-466D-AAAA-9BB1B8E83E3E}" type="presParOf" srcId="{B2804256-1C33-4953-8710-173A34766A6C}" destId="{71FA17AD-3C4C-4DE2-A846-AF503F5892AB}" srcOrd="0" destOrd="0" presId="urn:microsoft.com/office/officeart/2005/8/layout/hierarchy1"/>
    <dgm:cxn modelId="{69ABAE92-32B4-4E09-8F28-11FA763C4F61}" type="presParOf" srcId="{B2804256-1C33-4953-8710-173A34766A6C}" destId="{40BAF29D-BAB6-41DF-BD5C-145FBD0EF6A1}" srcOrd="1" destOrd="0" presId="urn:microsoft.com/office/officeart/2005/8/layout/hierarchy1"/>
    <dgm:cxn modelId="{7800D9CE-F4F3-4805-83F1-C7193EFA0CD3}" type="presParOf" srcId="{B45F42B0-BA72-4B93-A50A-DC340CFA5149}" destId="{8BEEA40E-2BC1-4F3F-8600-09046213984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C054046-D379-487F-BABC-0556F2436448}" type="doc">
      <dgm:prSet loTypeId="urn:microsoft.com/office/officeart/2005/8/layout/vList5" loCatId="list" qsTypeId="urn:microsoft.com/office/officeart/2005/8/quickstyle/simple4#2" qsCatId="simple" csTypeId="urn:microsoft.com/office/officeart/2005/8/colors/accent0_3#1" csCatId="mainScheme" phldr="1"/>
      <dgm:spPr/>
      <dgm:t>
        <a:bodyPr/>
        <a:lstStyle/>
        <a:p>
          <a:endParaRPr lang="en-US"/>
        </a:p>
      </dgm:t>
    </dgm:pt>
    <dgm:pt modelId="{5D332C6C-9329-4D5C-9EAB-AB6ADAC0B747}">
      <dgm:prSet/>
      <dgm:spPr/>
      <dgm:t>
        <a:bodyPr/>
        <a:lstStyle/>
        <a:p>
          <a:r>
            <a:rPr lang="en-US" b="1"/>
            <a:t>Examples</a:t>
          </a:r>
          <a:endParaRPr lang="en-US"/>
        </a:p>
      </dgm:t>
    </dgm:pt>
    <dgm:pt modelId="{288A2F39-9A17-4AC8-9F13-2A597F84651F}" type="parTrans" cxnId="{0D373244-4D98-44A6-818E-07BD0F823C41}">
      <dgm:prSet/>
      <dgm:spPr/>
      <dgm:t>
        <a:bodyPr/>
        <a:lstStyle/>
        <a:p>
          <a:endParaRPr lang="en-US"/>
        </a:p>
      </dgm:t>
    </dgm:pt>
    <dgm:pt modelId="{F7373A84-7D69-4A6F-ADFC-761F2D19636C}" type="sibTrans" cxnId="{0D373244-4D98-44A6-818E-07BD0F823C41}">
      <dgm:prSet/>
      <dgm:spPr/>
      <dgm:t>
        <a:bodyPr/>
        <a:lstStyle/>
        <a:p>
          <a:endParaRPr lang="en-US"/>
        </a:p>
      </dgm:t>
    </dgm:pt>
    <dgm:pt modelId="{5D05645C-2646-4C89-918E-6F888E2D301E}">
      <dgm:prSet/>
      <dgm:spPr/>
      <dgm:t>
        <a:bodyPr/>
        <a:lstStyle/>
        <a:p>
          <a:pPr>
            <a:spcBef>
              <a:spcPts val="400"/>
            </a:spcBef>
          </a:pPr>
          <a:r>
            <a:rPr lang="en-US" dirty="0"/>
            <a:t>Failure to submit accurate billing</a:t>
          </a:r>
        </a:p>
      </dgm:t>
    </dgm:pt>
    <dgm:pt modelId="{9D6009B6-CD49-4ADC-A348-16B9C7BE6949}" type="parTrans" cxnId="{22949415-DCBD-4636-B7A7-110AE2C4029D}">
      <dgm:prSet/>
      <dgm:spPr/>
      <dgm:t>
        <a:bodyPr/>
        <a:lstStyle/>
        <a:p>
          <a:endParaRPr lang="en-US"/>
        </a:p>
      </dgm:t>
    </dgm:pt>
    <dgm:pt modelId="{3FA447D9-C894-45F3-8DCE-8C52C0E1094F}" type="sibTrans" cxnId="{22949415-DCBD-4636-B7A7-110AE2C4029D}">
      <dgm:prSet/>
      <dgm:spPr/>
      <dgm:t>
        <a:bodyPr/>
        <a:lstStyle/>
        <a:p>
          <a:endParaRPr lang="en-US"/>
        </a:p>
      </dgm:t>
    </dgm:pt>
    <dgm:pt modelId="{F640C2F1-9088-41F1-846C-5B95C41FA7CF}">
      <dgm:prSet/>
      <dgm:spPr/>
      <dgm:t>
        <a:bodyPr/>
        <a:lstStyle/>
        <a:p>
          <a:pPr>
            <a:spcBef>
              <a:spcPts val="400"/>
            </a:spcBef>
          </a:pPr>
          <a:r>
            <a:rPr lang="en-US" dirty="0"/>
            <a:t>Failure to produce documentation for audits at the CMA/Department’s request</a:t>
          </a:r>
        </a:p>
      </dgm:t>
    </dgm:pt>
    <dgm:pt modelId="{12D10D10-C934-4A35-BCEB-4F8AA039722D}" type="parTrans" cxnId="{42B24ECD-9136-4E2C-9D2D-A1D1414EEB99}">
      <dgm:prSet/>
      <dgm:spPr/>
      <dgm:t>
        <a:bodyPr/>
        <a:lstStyle/>
        <a:p>
          <a:endParaRPr lang="en-US"/>
        </a:p>
      </dgm:t>
    </dgm:pt>
    <dgm:pt modelId="{27E5EA84-11B4-42B5-848D-7A06442461B9}" type="sibTrans" cxnId="{42B24ECD-9136-4E2C-9D2D-A1D1414EEB99}">
      <dgm:prSet/>
      <dgm:spPr/>
      <dgm:t>
        <a:bodyPr/>
        <a:lstStyle/>
        <a:p>
          <a:endParaRPr lang="en-US"/>
        </a:p>
      </dgm:t>
    </dgm:pt>
    <dgm:pt modelId="{04A3D27A-78F2-4F94-9337-AEEB873673E3}">
      <dgm:prSet/>
      <dgm:spPr/>
      <dgm:t>
        <a:bodyPr/>
        <a:lstStyle/>
        <a:p>
          <a:pPr>
            <a:spcBef>
              <a:spcPts val="400"/>
            </a:spcBef>
          </a:pPr>
          <a:r>
            <a:rPr lang="en-US" dirty="0"/>
            <a:t>Failure to comply with a Repayment Agreement</a:t>
          </a:r>
        </a:p>
      </dgm:t>
    </dgm:pt>
    <dgm:pt modelId="{47003F29-B159-4212-B17E-4D19B6C85811}" type="parTrans" cxnId="{441A94B8-81EF-48C4-9964-5C9A6ABB09D7}">
      <dgm:prSet/>
      <dgm:spPr/>
      <dgm:t>
        <a:bodyPr/>
        <a:lstStyle/>
        <a:p>
          <a:endParaRPr lang="en-US"/>
        </a:p>
      </dgm:t>
    </dgm:pt>
    <dgm:pt modelId="{D2726ABF-7215-40CA-81EC-7C37991CF2AA}" type="sibTrans" cxnId="{441A94B8-81EF-48C4-9964-5C9A6ABB09D7}">
      <dgm:prSet/>
      <dgm:spPr/>
      <dgm:t>
        <a:bodyPr/>
        <a:lstStyle/>
        <a:p>
          <a:endParaRPr lang="en-US"/>
        </a:p>
      </dgm:t>
    </dgm:pt>
    <dgm:pt modelId="{C3FD6929-9C1F-4922-ABBC-149384723FBB}">
      <dgm:prSet/>
      <dgm:spPr/>
      <dgm:t>
        <a:bodyPr/>
        <a:lstStyle/>
        <a:p>
          <a:pPr>
            <a:spcBef>
              <a:spcPts val="400"/>
            </a:spcBef>
          </a:pPr>
          <a:r>
            <a:rPr lang="en-US" dirty="0"/>
            <a:t>Committing an Intentional Program Violation</a:t>
          </a:r>
        </a:p>
      </dgm:t>
    </dgm:pt>
    <dgm:pt modelId="{D56ECA96-048B-405F-B47B-2253DDB1159A}" type="parTrans" cxnId="{5EAE8B2B-A5AA-45D7-8C28-03BFCB8EAC46}">
      <dgm:prSet/>
      <dgm:spPr/>
      <dgm:t>
        <a:bodyPr/>
        <a:lstStyle/>
        <a:p>
          <a:endParaRPr lang="en-US"/>
        </a:p>
      </dgm:t>
    </dgm:pt>
    <dgm:pt modelId="{35F0249A-B13A-4DC3-9A1E-9DEAE9D4CAC2}" type="sibTrans" cxnId="{5EAE8B2B-A5AA-45D7-8C28-03BFCB8EAC46}">
      <dgm:prSet/>
      <dgm:spPr/>
      <dgm:t>
        <a:bodyPr/>
        <a:lstStyle/>
        <a:p>
          <a:endParaRPr lang="en-US"/>
        </a:p>
      </dgm:t>
    </dgm:pt>
    <dgm:pt modelId="{D351452B-33E9-4B62-99ED-4424DCA5D70D}">
      <dgm:prSet/>
      <dgm:spPr/>
      <dgm:t>
        <a:bodyPr/>
        <a:lstStyle/>
        <a:p>
          <a:pPr>
            <a:spcBef>
              <a:spcPts val="400"/>
            </a:spcBef>
          </a:pPr>
          <a:r>
            <a:rPr lang="en-US" dirty="0"/>
            <a:t>Failure to abide by your published policies or the guidelines set in the Provider Participation Requirements and Certifications/Provider Registration Guide</a:t>
          </a:r>
        </a:p>
      </dgm:t>
    </dgm:pt>
    <dgm:pt modelId="{92031704-E91F-4852-ACD4-B640B82EE055}" type="parTrans" cxnId="{27EEE251-BA29-48FD-8454-DC29BDFCEC2A}">
      <dgm:prSet/>
      <dgm:spPr/>
      <dgm:t>
        <a:bodyPr/>
        <a:lstStyle/>
        <a:p>
          <a:endParaRPr lang="en-US"/>
        </a:p>
      </dgm:t>
    </dgm:pt>
    <dgm:pt modelId="{892CC138-F509-4715-B0B0-FEC775EA3C8B}" type="sibTrans" cxnId="{27EEE251-BA29-48FD-8454-DC29BDFCEC2A}">
      <dgm:prSet/>
      <dgm:spPr/>
      <dgm:t>
        <a:bodyPr/>
        <a:lstStyle/>
        <a:p>
          <a:endParaRPr lang="en-US"/>
        </a:p>
      </dgm:t>
    </dgm:pt>
    <dgm:pt modelId="{92C7A224-ABF4-4931-92BC-A11DBB3313E0}">
      <dgm:prSet/>
      <dgm:spPr/>
      <dgm:t>
        <a:bodyPr/>
        <a:lstStyle/>
        <a:p>
          <a:pPr>
            <a:spcBef>
              <a:spcPts val="400"/>
            </a:spcBef>
          </a:pPr>
          <a:r>
            <a:rPr lang="en-US" dirty="0"/>
            <a:t>Moving the payment functionality from the facility’s legal address (i.e. Scanning attendance for one location while the child attends a different location)</a:t>
          </a:r>
        </a:p>
      </dgm:t>
    </dgm:pt>
    <dgm:pt modelId="{007B51C2-ADBB-4B79-997E-EB4A8E186E1B}" type="parTrans" cxnId="{8C09B251-FAAE-46AC-ACFF-8FA52FD4ABB8}">
      <dgm:prSet/>
      <dgm:spPr/>
      <dgm:t>
        <a:bodyPr/>
        <a:lstStyle/>
        <a:p>
          <a:endParaRPr lang="en-US"/>
        </a:p>
      </dgm:t>
    </dgm:pt>
    <dgm:pt modelId="{375DE4C8-C09C-406B-A9B2-C298EAD824FD}" type="sibTrans" cxnId="{8C09B251-FAAE-46AC-ACFF-8FA52FD4ABB8}">
      <dgm:prSet/>
      <dgm:spPr/>
      <dgm:t>
        <a:bodyPr/>
        <a:lstStyle/>
        <a:p>
          <a:endParaRPr lang="en-US"/>
        </a:p>
      </dgm:t>
    </dgm:pt>
    <dgm:pt modelId="{D4CDC6AB-8744-4BF9-A3F2-B7B6072D2E8C}">
      <dgm:prSet/>
      <dgm:spPr/>
      <dgm:t>
        <a:bodyPr/>
        <a:lstStyle/>
        <a:p>
          <a:pPr>
            <a:spcBef>
              <a:spcPts val="400"/>
            </a:spcBef>
          </a:pPr>
          <a:r>
            <a:rPr lang="en-US" dirty="0"/>
            <a:t>Failure to collect the parental copayment</a:t>
          </a:r>
        </a:p>
      </dgm:t>
    </dgm:pt>
    <dgm:pt modelId="{6034CA27-1E47-42E3-B2E7-92EB2AAA1046}" type="parTrans" cxnId="{7CE09BE2-29F2-448B-8A7A-1F491C55C806}">
      <dgm:prSet/>
      <dgm:spPr/>
      <dgm:t>
        <a:bodyPr/>
        <a:lstStyle/>
        <a:p>
          <a:endParaRPr lang="en-US"/>
        </a:p>
      </dgm:t>
    </dgm:pt>
    <dgm:pt modelId="{E969364F-9CDC-4DDA-AFF7-138F2B26AB5D}" type="sibTrans" cxnId="{7CE09BE2-29F2-448B-8A7A-1F491C55C806}">
      <dgm:prSet/>
      <dgm:spPr/>
      <dgm:t>
        <a:bodyPr/>
        <a:lstStyle/>
        <a:p>
          <a:endParaRPr lang="en-US"/>
        </a:p>
      </dgm:t>
    </dgm:pt>
    <dgm:pt modelId="{A68800FF-8CD2-477A-8BC6-2DBC90F437C4}" type="pres">
      <dgm:prSet presAssocID="{8C054046-D379-487F-BABC-0556F2436448}" presName="Name0" presStyleCnt="0">
        <dgm:presLayoutVars>
          <dgm:dir/>
          <dgm:animLvl val="lvl"/>
          <dgm:resizeHandles val="exact"/>
        </dgm:presLayoutVars>
      </dgm:prSet>
      <dgm:spPr/>
    </dgm:pt>
    <dgm:pt modelId="{E5694787-BD34-4FA4-B9B4-B28E1BAFABE6}" type="pres">
      <dgm:prSet presAssocID="{5D332C6C-9329-4D5C-9EAB-AB6ADAC0B747}" presName="linNode" presStyleCnt="0"/>
      <dgm:spPr/>
    </dgm:pt>
    <dgm:pt modelId="{F168AC03-3C66-480F-80DC-DE6A5E680E3A}" type="pres">
      <dgm:prSet presAssocID="{5D332C6C-9329-4D5C-9EAB-AB6ADAC0B747}" presName="parentText" presStyleLbl="node1" presStyleIdx="0" presStyleCnt="1" custScaleX="51112" custLinFactNeighborX="-15536" custLinFactNeighborY="106">
        <dgm:presLayoutVars>
          <dgm:chMax val="1"/>
          <dgm:bulletEnabled val="1"/>
        </dgm:presLayoutVars>
      </dgm:prSet>
      <dgm:spPr/>
    </dgm:pt>
    <dgm:pt modelId="{13A2996B-A5FC-4110-9C19-2560853123F7}" type="pres">
      <dgm:prSet presAssocID="{5D332C6C-9329-4D5C-9EAB-AB6ADAC0B747}" presName="descendantText" presStyleLbl="alignAccFollowNode1" presStyleIdx="0" presStyleCnt="1" custScaleX="127095" custScaleY="120655">
        <dgm:presLayoutVars>
          <dgm:bulletEnabled val="1"/>
        </dgm:presLayoutVars>
      </dgm:prSet>
      <dgm:spPr/>
    </dgm:pt>
  </dgm:ptLst>
  <dgm:cxnLst>
    <dgm:cxn modelId="{22949415-DCBD-4636-B7A7-110AE2C4029D}" srcId="{5D332C6C-9329-4D5C-9EAB-AB6ADAC0B747}" destId="{5D05645C-2646-4C89-918E-6F888E2D301E}" srcOrd="0" destOrd="0" parTransId="{9D6009B6-CD49-4ADC-A348-16B9C7BE6949}" sibTransId="{3FA447D9-C894-45F3-8DCE-8C52C0E1094F}"/>
    <dgm:cxn modelId="{5EAE8B2B-A5AA-45D7-8C28-03BFCB8EAC46}" srcId="{5D332C6C-9329-4D5C-9EAB-AB6ADAC0B747}" destId="{C3FD6929-9C1F-4922-ABBC-149384723FBB}" srcOrd="3" destOrd="0" parTransId="{D56ECA96-048B-405F-B47B-2253DDB1159A}" sibTransId="{35F0249A-B13A-4DC3-9A1E-9DEAE9D4CAC2}"/>
    <dgm:cxn modelId="{1FE66241-4895-4FCA-A2BE-52C6024B3BF7}" type="presOf" srcId="{92C7A224-ABF4-4931-92BC-A11DBB3313E0}" destId="{13A2996B-A5FC-4110-9C19-2560853123F7}" srcOrd="0" destOrd="5" presId="urn:microsoft.com/office/officeart/2005/8/layout/vList5"/>
    <dgm:cxn modelId="{0D373244-4D98-44A6-818E-07BD0F823C41}" srcId="{8C054046-D379-487F-BABC-0556F2436448}" destId="{5D332C6C-9329-4D5C-9EAB-AB6ADAC0B747}" srcOrd="0" destOrd="0" parTransId="{288A2F39-9A17-4AC8-9F13-2A597F84651F}" sibTransId="{F7373A84-7D69-4A6F-ADFC-761F2D19636C}"/>
    <dgm:cxn modelId="{96E1584F-1DF5-4ABE-BBCD-BB35E54A096A}" type="presOf" srcId="{C3FD6929-9C1F-4922-ABBC-149384723FBB}" destId="{13A2996B-A5FC-4110-9C19-2560853123F7}" srcOrd="0" destOrd="3" presId="urn:microsoft.com/office/officeart/2005/8/layout/vList5"/>
    <dgm:cxn modelId="{8C09B251-FAAE-46AC-ACFF-8FA52FD4ABB8}" srcId="{5D332C6C-9329-4D5C-9EAB-AB6ADAC0B747}" destId="{92C7A224-ABF4-4931-92BC-A11DBB3313E0}" srcOrd="5" destOrd="0" parTransId="{007B51C2-ADBB-4B79-997E-EB4A8E186E1B}" sibTransId="{375DE4C8-C09C-406B-A9B2-C298EAD824FD}"/>
    <dgm:cxn modelId="{27EEE251-BA29-48FD-8454-DC29BDFCEC2A}" srcId="{5D332C6C-9329-4D5C-9EAB-AB6ADAC0B747}" destId="{D351452B-33E9-4B62-99ED-4424DCA5D70D}" srcOrd="4" destOrd="0" parTransId="{92031704-E91F-4852-ACD4-B640B82EE055}" sibTransId="{892CC138-F509-4715-B0B0-FEC775EA3C8B}"/>
    <dgm:cxn modelId="{5EC23F8F-B25A-40E6-9B4F-55CC743C6762}" type="presOf" srcId="{F640C2F1-9088-41F1-846C-5B95C41FA7CF}" destId="{13A2996B-A5FC-4110-9C19-2560853123F7}" srcOrd="0" destOrd="1" presId="urn:microsoft.com/office/officeart/2005/8/layout/vList5"/>
    <dgm:cxn modelId="{E2A917A7-58A8-47D5-AA8C-7C21928AC42C}" type="presOf" srcId="{04A3D27A-78F2-4F94-9337-AEEB873673E3}" destId="{13A2996B-A5FC-4110-9C19-2560853123F7}" srcOrd="0" destOrd="2" presId="urn:microsoft.com/office/officeart/2005/8/layout/vList5"/>
    <dgm:cxn modelId="{441A94B8-81EF-48C4-9964-5C9A6ABB09D7}" srcId="{5D332C6C-9329-4D5C-9EAB-AB6ADAC0B747}" destId="{04A3D27A-78F2-4F94-9337-AEEB873673E3}" srcOrd="2" destOrd="0" parTransId="{47003F29-B159-4212-B17E-4D19B6C85811}" sibTransId="{D2726ABF-7215-40CA-81EC-7C37991CF2AA}"/>
    <dgm:cxn modelId="{3A8678BA-82BD-441B-8463-4E48671B9EBB}" type="presOf" srcId="{8C054046-D379-487F-BABC-0556F2436448}" destId="{A68800FF-8CD2-477A-8BC6-2DBC90F437C4}" srcOrd="0" destOrd="0" presId="urn:microsoft.com/office/officeart/2005/8/layout/vList5"/>
    <dgm:cxn modelId="{42B24ECD-9136-4E2C-9D2D-A1D1414EEB99}" srcId="{5D332C6C-9329-4D5C-9EAB-AB6ADAC0B747}" destId="{F640C2F1-9088-41F1-846C-5B95C41FA7CF}" srcOrd="1" destOrd="0" parTransId="{12D10D10-C934-4A35-BCEB-4F8AA039722D}" sibTransId="{27E5EA84-11B4-42B5-848D-7A06442461B9}"/>
    <dgm:cxn modelId="{E3ECD7CE-E958-4F94-9710-177F1CDB4D8B}" type="presOf" srcId="{D351452B-33E9-4B62-99ED-4424DCA5D70D}" destId="{13A2996B-A5FC-4110-9C19-2560853123F7}" srcOrd="0" destOrd="4" presId="urn:microsoft.com/office/officeart/2005/8/layout/vList5"/>
    <dgm:cxn modelId="{7CE09BE2-29F2-448B-8A7A-1F491C55C806}" srcId="{5D332C6C-9329-4D5C-9EAB-AB6ADAC0B747}" destId="{D4CDC6AB-8744-4BF9-A3F2-B7B6072D2E8C}" srcOrd="6" destOrd="0" parTransId="{6034CA27-1E47-42E3-B2E7-92EB2AAA1046}" sibTransId="{E969364F-9CDC-4DDA-AFF7-138F2B26AB5D}"/>
    <dgm:cxn modelId="{F6209EE5-45CC-47AE-8BC7-9300BA5E417B}" type="presOf" srcId="{5D332C6C-9329-4D5C-9EAB-AB6ADAC0B747}" destId="{F168AC03-3C66-480F-80DC-DE6A5E680E3A}" srcOrd="0" destOrd="0" presId="urn:microsoft.com/office/officeart/2005/8/layout/vList5"/>
    <dgm:cxn modelId="{30E236F2-AFB4-4128-BC0E-68DE05E213E1}" type="presOf" srcId="{D4CDC6AB-8744-4BF9-A3F2-B7B6072D2E8C}" destId="{13A2996B-A5FC-4110-9C19-2560853123F7}" srcOrd="0" destOrd="6" presId="urn:microsoft.com/office/officeart/2005/8/layout/vList5"/>
    <dgm:cxn modelId="{CE6524FC-638B-4947-ACD4-89DDDFE35D49}" type="presOf" srcId="{5D05645C-2646-4C89-918E-6F888E2D301E}" destId="{13A2996B-A5FC-4110-9C19-2560853123F7}" srcOrd="0" destOrd="0" presId="urn:microsoft.com/office/officeart/2005/8/layout/vList5"/>
    <dgm:cxn modelId="{229A678D-827D-4958-8078-8DCCF62CB15D}" type="presParOf" srcId="{A68800FF-8CD2-477A-8BC6-2DBC90F437C4}" destId="{E5694787-BD34-4FA4-B9B4-B28E1BAFABE6}" srcOrd="0" destOrd="0" presId="urn:microsoft.com/office/officeart/2005/8/layout/vList5"/>
    <dgm:cxn modelId="{11FDA187-34DF-40EF-8644-A0E549A6FCA4}" type="presParOf" srcId="{E5694787-BD34-4FA4-B9B4-B28E1BAFABE6}" destId="{F168AC03-3C66-480F-80DC-DE6A5E680E3A}" srcOrd="0" destOrd="0" presId="urn:microsoft.com/office/officeart/2005/8/layout/vList5"/>
    <dgm:cxn modelId="{816DE971-1246-4CF3-84B3-DD73B9626689}" type="presParOf" srcId="{E5694787-BD34-4FA4-B9B4-B28E1BAFABE6}" destId="{13A2996B-A5FC-4110-9C19-2560853123F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A7C33A1-68DC-427D-8DB2-58B1676E1151}" type="doc">
      <dgm:prSet loTypeId="urn:microsoft.com/office/officeart/2005/8/layout/vList2" loCatId="list" qsTypeId="urn:microsoft.com/office/officeart/2005/8/quickstyle/simple4#69" qsCatId="simple" csTypeId="urn:microsoft.com/office/officeart/2005/8/colors/colorful2#49" csCatId="colorful" phldr="1"/>
      <dgm:spPr/>
      <dgm:t>
        <a:bodyPr/>
        <a:lstStyle/>
        <a:p>
          <a:endParaRPr lang="en-US"/>
        </a:p>
      </dgm:t>
    </dgm:pt>
    <dgm:pt modelId="{4B5E70EA-C410-4994-885A-7CFC879CFADF}">
      <dgm:prSet/>
      <dgm:spPr/>
      <dgm:t>
        <a:bodyPr/>
        <a:lstStyle/>
        <a:p>
          <a:pPr>
            <a:lnSpc>
              <a:spcPct val="100000"/>
            </a:lnSpc>
          </a:pPr>
          <a:r>
            <a:rPr lang="en-US"/>
            <a:t>Program participation is terminated when a provider or their employee (not an all-inclusive list)</a:t>
          </a:r>
        </a:p>
      </dgm:t>
    </dgm:pt>
    <dgm:pt modelId="{223F909A-9F58-4C42-B47D-07132CF3B114}" type="parTrans" cxnId="{51F87D48-3A9D-4DB8-88F9-D3DAFC962980}">
      <dgm:prSet/>
      <dgm:spPr/>
      <dgm:t>
        <a:bodyPr/>
        <a:lstStyle/>
        <a:p>
          <a:endParaRPr lang="en-US"/>
        </a:p>
      </dgm:t>
    </dgm:pt>
    <dgm:pt modelId="{13588A02-473B-433B-ABFF-DDDB150CCDCC}" type="sibTrans" cxnId="{51F87D48-3A9D-4DB8-88F9-D3DAFC962980}">
      <dgm:prSet/>
      <dgm:spPr/>
      <dgm:t>
        <a:bodyPr/>
        <a:lstStyle/>
        <a:p>
          <a:endParaRPr lang="en-US"/>
        </a:p>
      </dgm:t>
    </dgm:pt>
    <dgm:pt modelId="{427C30D3-74E2-40CC-A882-AA29114F870D}">
      <dgm:prSet/>
      <dgm:spPr/>
      <dgm:t>
        <a:bodyPr/>
        <a:lstStyle/>
        <a:p>
          <a:pPr>
            <a:lnSpc>
              <a:spcPct val="100000"/>
            </a:lnSpc>
          </a:pPr>
          <a:r>
            <a:rPr lang="en-US"/>
            <a:t>Has a client’s Arise CARE Attendance App Login</a:t>
          </a:r>
        </a:p>
      </dgm:t>
    </dgm:pt>
    <dgm:pt modelId="{C06566D5-3C33-42E2-ACD4-1128EB9DD225}" type="parTrans" cxnId="{BBB5ADA6-A3EE-42A1-B506-1D7641433240}">
      <dgm:prSet/>
      <dgm:spPr/>
      <dgm:t>
        <a:bodyPr/>
        <a:lstStyle/>
        <a:p>
          <a:endParaRPr lang="en-US"/>
        </a:p>
      </dgm:t>
    </dgm:pt>
    <dgm:pt modelId="{23596411-98E7-41FC-973E-80AF29938B6A}" type="sibTrans" cxnId="{BBB5ADA6-A3EE-42A1-B506-1D7641433240}">
      <dgm:prSet/>
      <dgm:spPr/>
      <dgm:t>
        <a:bodyPr/>
        <a:lstStyle/>
        <a:p>
          <a:endParaRPr lang="en-US"/>
        </a:p>
      </dgm:t>
    </dgm:pt>
    <dgm:pt modelId="{91AC4BB2-1C4F-4F04-B0DC-A74E4814EEB8}">
      <dgm:prSet/>
      <dgm:spPr/>
      <dgm:t>
        <a:bodyPr/>
        <a:lstStyle/>
        <a:p>
          <a:pPr>
            <a:lnSpc>
              <a:spcPct val="100000"/>
            </a:lnSpc>
          </a:pPr>
          <a:r>
            <a:rPr lang="en-US"/>
            <a:t>Misuses the QR Code</a:t>
          </a:r>
        </a:p>
      </dgm:t>
    </dgm:pt>
    <dgm:pt modelId="{B2D0E6A1-0C64-467E-8065-221BC221ACDD}" type="parTrans" cxnId="{BA3E7F28-4132-4BBC-B2A1-CB2A32801F55}">
      <dgm:prSet/>
      <dgm:spPr/>
      <dgm:t>
        <a:bodyPr/>
        <a:lstStyle/>
        <a:p>
          <a:endParaRPr lang="en-US"/>
        </a:p>
      </dgm:t>
    </dgm:pt>
    <dgm:pt modelId="{87582D63-BA87-4ED6-9B41-0E9FF5E7EC11}" type="sibTrans" cxnId="{BA3E7F28-4132-4BBC-B2A1-CB2A32801F55}">
      <dgm:prSet/>
      <dgm:spPr/>
      <dgm:t>
        <a:bodyPr/>
        <a:lstStyle/>
        <a:p>
          <a:endParaRPr lang="en-US"/>
        </a:p>
      </dgm:t>
    </dgm:pt>
    <dgm:pt modelId="{749ADEAB-1221-4B26-8AAA-F3FF5A232449}">
      <dgm:prSet/>
      <dgm:spPr/>
      <dgm:t>
        <a:bodyPr/>
        <a:lstStyle/>
        <a:p>
          <a:pPr>
            <a:lnSpc>
              <a:spcPct val="100000"/>
            </a:lnSpc>
          </a:pPr>
          <a:r>
            <a:rPr lang="en-US" dirty="0"/>
            <a:t>Substantiated instances of fraud</a:t>
          </a:r>
        </a:p>
      </dgm:t>
    </dgm:pt>
    <dgm:pt modelId="{493C3FCB-3741-499F-9921-EDC015173EB4}" type="parTrans" cxnId="{AE932275-E0CD-48B2-9D01-2A98B1D4C0A8}">
      <dgm:prSet/>
      <dgm:spPr/>
      <dgm:t>
        <a:bodyPr/>
        <a:lstStyle/>
        <a:p>
          <a:endParaRPr lang="en-US"/>
        </a:p>
      </dgm:t>
    </dgm:pt>
    <dgm:pt modelId="{1B6019A2-B47B-4CD7-9ACE-2C79D3D2B33E}" type="sibTrans" cxnId="{AE932275-E0CD-48B2-9D01-2A98B1D4C0A8}">
      <dgm:prSet/>
      <dgm:spPr/>
      <dgm:t>
        <a:bodyPr/>
        <a:lstStyle/>
        <a:p>
          <a:endParaRPr lang="en-US"/>
        </a:p>
      </dgm:t>
    </dgm:pt>
    <dgm:pt modelId="{5D8130F9-1160-4F26-BFBE-0E6016739E83}">
      <dgm:prSet/>
      <dgm:spPr/>
      <dgm:t>
        <a:bodyPr/>
        <a:lstStyle/>
        <a:p>
          <a:pPr>
            <a:lnSpc>
              <a:spcPct val="100000"/>
            </a:lnSpc>
          </a:pPr>
          <a:r>
            <a:rPr lang="en-US"/>
            <a:t>Failure to make payment on a recoupment plan</a:t>
          </a:r>
        </a:p>
      </dgm:t>
    </dgm:pt>
    <dgm:pt modelId="{4968F1D7-CA56-4069-87FC-E69E9D0814B4}" type="parTrans" cxnId="{6132EA23-7DBB-4076-919B-BC602321087A}">
      <dgm:prSet/>
      <dgm:spPr/>
      <dgm:t>
        <a:bodyPr/>
        <a:lstStyle/>
        <a:p>
          <a:endParaRPr lang="en-US"/>
        </a:p>
      </dgm:t>
    </dgm:pt>
    <dgm:pt modelId="{00F08EF4-F307-4FB5-B6D0-77D9C0D9863A}" type="sibTrans" cxnId="{6132EA23-7DBB-4076-919B-BC602321087A}">
      <dgm:prSet/>
      <dgm:spPr/>
      <dgm:t>
        <a:bodyPr/>
        <a:lstStyle/>
        <a:p>
          <a:endParaRPr lang="en-US"/>
        </a:p>
      </dgm:t>
    </dgm:pt>
    <dgm:pt modelId="{55A117F5-5D99-4547-8822-CF470A29F6B4}" type="pres">
      <dgm:prSet presAssocID="{0A7C33A1-68DC-427D-8DB2-58B1676E1151}" presName="linear" presStyleCnt="0">
        <dgm:presLayoutVars>
          <dgm:animLvl val="lvl"/>
          <dgm:resizeHandles val="exact"/>
        </dgm:presLayoutVars>
      </dgm:prSet>
      <dgm:spPr/>
    </dgm:pt>
    <dgm:pt modelId="{E0F0A4D7-A901-429D-A5DC-86B789402C12}" type="pres">
      <dgm:prSet presAssocID="{4B5E70EA-C410-4994-885A-7CFC879CFADF}" presName="parentText" presStyleLbl="node1" presStyleIdx="0" presStyleCnt="5">
        <dgm:presLayoutVars>
          <dgm:chMax val="0"/>
          <dgm:bulletEnabled val="1"/>
        </dgm:presLayoutVars>
      </dgm:prSet>
      <dgm:spPr/>
    </dgm:pt>
    <dgm:pt modelId="{884E1D20-1783-49A7-9261-BF82FAB2C3B2}" type="pres">
      <dgm:prSet presAssocID="{13588A02-473B-433B-ABFF-DDDB150CCDCC}" presName="spacer" presStyleCnt="0"/>
      <dgm:spPr/>
    </dgm:pt>
    <dgm:pt modelId="{6171D43A-A85C-4073-A643-AE8D22498C48}" type="pres">
      <dgm:prSet presAssocID="{427C30D3-74E2-40CC-A882-AA29114F870D}" presName="parentText" presStyleLbl="node1" presStyleIdx="1" presStyleCnt="5">
        <dgm:presLayoutVars>
          <dgm:chMax val="0"/>
          <dgm:bulletEnabled val="1"/>
        </dgm:presLayoutVars>
      </dgm:prSet>
      <dgm:spPr/>
    </dgm:pt>
    <dgm:pt modelId="{3982B64E-2623-4554-97C8-431E4EFEEF03}" type="pres">
      <dgm:prSet presAssocID="{23596411-98E7-41FC-973E-80AF29938B6A}" presName="spacer" presStyleCnt="0"/>
      <dgm:spPr/>
    </dgm:pt>
    <dgm:pt modelId="{5F30DA60-B095-4E84-A665-DCCF2B8465EF}" type="pres">
      <dgm:prSet presAssocID="{91AC4BB2-1C4F-4F04-B0DC-A74E4814EEB8}" presName="parentText" presStyleLbl="node1" presStyleIdx="2" presStyleCnt="5">
        <dgm:presLayoutVars>
          <dgm:chMax val="0"/>
          <dgm:bulletEnabled val="1"/>
        </dgm:presLayoutVars>
      </dgm:prSet>
      <dgm:spPr/>
    </dgm:pt>
    <dgm:pt modelId="{5BC6FD19-E950-44AC-86C2-B6E8554773F0}" type="pres">
      <dgm:prSet presAssocID="{87582D63-BA87-4ED6-9B41-0E9FF5E7EC11}" presName="spacer" presStyleCnt="0"/>
      <dgm:spPr/>
    </dgm:pt>
    <dgm:pt modelId="{A23D7EA4-C353-465A-950B-B08CF5E62BB3}" type="pres">
      <dgm:prSet presAssocID="{749ADEAB-1221-4B26-8AAA-F3FF5A232449}" presName="parentText" presStyleLbl="node1" presStyleIdx="3" presStyleCnt="5">
        <dgm:presLayoutVars>
          <dgm:chMax val="0"/>
          <dgm:bulletEnabled val="1"/>
        </dgm:presLayoutVars>
      </dgm:prSet>
      <dgm:spPr/>
    </dgm:pt>
    <dgm:pt modelId="{BEE83777-E6B2-4246-AC0A-4DF595DD4FF7}" type="pres">
      <dgm:prSet presAssocID="{1B6019A2-B47B-4CD7-9ACE-2C79D3D2B33E}" presName="spacer" presStyleCnt="0"/>
      <dgm:spPr/>
    </dgm:pt>
    <dgm:pt modelId="{ABFC40FF-3D59-4C71-9829-EBE1F749F69E}" type="pres">
      <dgm:prSet presAssocID="{5D8130F9-1160-4F26-BFBE-0E6016739E83}" presName="parentText" presStyleLbl="node1" presStyleIdx="4" presStyleCnt="5">
        <dgm:presLayoutVars>
          <dgm:chMax val="0"/>
          <dgm:bulletEnabled val="1"/>
        </dgm:presLayoutVars>
      </dgm:prSet>
      <dgm:spPr/>
    </dgm:pt>
  </dgm:ptLst>
  <dgm:cxnLst>
    <dgm:cxn modelId="{ACC62A1C-0D8A-4108-AE14-026BE09DF737}" type="presOf" srcId="{5D8130F9-1160-4F26-BFBE-0E6016739E83}" destId="{ABFC40FF-3D59-4C71-9829-EBE1F749F69E}" srcOrd="0" destOrd="0" presId="urn:microsoft.com/office/officeart/2005/8/layout/vList2"/>
    <dgm:cxn modelId="{D07CAD23-A778-4425-B59C-91C5976055FB}" type="presOf" srcId="{749ADEAB-1221-4B26-8AAA-F3FF5A232449}" destId="{A23D7EA4-C353-465A-950B-B08CF5E62BB3}" srcOrd="0" destOrd="0" presId="urn:microsoft.com/office/officeart/2005/8/layout/vList2"/>
    <dgm:cxn modelId="{6132EA23-7DBB-4076-919B-BC602321087A}" srcId="{0A7C33A1-68DC-427D-8DB2-58B1676E1151}" destId="{5D8130F9-1160-4F26-BFBE-0E6016739E83}" srcOrd="4" destOrd="0" parTransId="{4968F1D7-CA56-4069-87FC-E69E9D0814B4}" sibTransId="{00F08EF4-F307-4FB5-B6D0-77D9C0D9863A}"/>
    <dgm:cxn modelId="{BA3E7F28-4132-4BBC-B2A1-CB2A32801F55}" srcId="{0A7C33A1-68DC-427D-8DB2-58B1676E1151}" destId="{91AC4BB2-1C4F-4F04-B0DC-A74E4814EEB8}" srcOrd="2" destOrd="0" parTransId="{B2D0E6A1-0C64-467E-8065-221BC221ACDD}" sibTransId="{87582D63-BA87-4ED6-9B41-0E9FF5E7EC11}"/>
    <dgm:cxn modelId="{A2BC3643-8827-41A2-B698-D95FF57329E8}" type="presOf" srcId="{91AC4BB2-1C4F-4F04-B0DC-A74E4814EEB8}" destId="{5F30DA60-B095-4E84-A665-DCCF2B8465EF}" srcOrd="0" destOrd="0" presId="urn:microsoft.com/office/officeart/2005/8/layout/vList2"/>
    <dgm:cxn modelId="{AACA7B46-C682-48DE-A195-058BD7791FE3}" type="presOf" srcId="{4B5E70EA-C410-4994-885A-7CFC879CFADF}" destId="{E0F0A4D7-A901-429D-A5DC-86B789402C12}" srcOrd="0" destOrd="0" presId="urn:microsoft.com/office/officeart/2005/8/layout/vList2"/>
    <dgm:cxn modelId="{51F87D48-3A9D-4DB8-88F9-D3DAFC962980}" srcId="{0A7C33A1-68DC-427D-8DB2-58B1676E1151}" destId="{4B5E70EA-C410-4994-885A-7CFC879CFADF}" srcOrd="0" destOrd="0" parTransId="{223F909A-9F58-4C42-B47D-07132CF3B114}" sibTransId="{13588A02-473B-433B-ABFF-DDDB150CCDCC}"/>
    <dgm:cxn modelId="{AE932275-E0CD-48B2-9D01-2A98B1D4C0A8}" srcId="{0A7C33A1-68DC-427D-8DB2-58B1676E1151}" destId="{749ADEAB-1221-4B26-8AAA-F3FF5A232449}" srcOrd="3" destOrd="0" parTransId="{493C3FCB-3741-499F-9921-EDC015173EB4}" sibTransId="{1B6019A2-B47B-4CD7-9ACE-2C79D3D2B33E}"/>
    <dgm:cxn modelId="{FB7F1398-1AD6-40AB-9D9D-E8E1067C76F6}" type="presOf" srcId="{427C30D3-74E2-40CC-A882-AA29114F870D}" destId="{6171D43A-A85C-4073-A643-AE8D22498C48}" srcOrd="0" destOrd="0" presId="urn:microsoft.com/office/officeart/2005/8/layout/vList2"/>
    <dgm:cxn modelId="{4D8F959B-28F3-43D6-90FB-522A30662034}" type="presOf" srcId="{0A7C33A1-68DC-427D-8DB2-58B1676E1151}" destId="{55A117F5-5D99-4547-8822-CF470A29F6B4}" srcOrd="0" destOrd="0" presId="urn:microsoft.com/office/officeart/2005/8/layout/vList2"/>
    <dgm:cxn modelId="{BBB5ADA6-A3EE-42A1-B506-1D7641433240}" srcId="{0A7C33A1-68DC-427D-8DB2-58B1676E1151}" destId="{427C30D3-74E2-40CC-A882-AA29114F870D}" srcOrd="1" destOrd="0" parTransId="{C06566D5-3C33-42E2-ACD4-1128EB9DD225}" sibTransId="{23596411-98E7-41FC-973E-80AF29938B6A}"/>
    <dgm:cxn modelId="{82D672CD-824A-40BF-8C9A-7942D244AB00}" type="presParOf" srcId="{55A117F5-5D99-4547-8822-CF470A29F6B4}" destId="{E0F0A4D7-A901-429D-A5DC-86B789402C12}" srcOrd="0" destOrd="0" presId="urn:microsoft.com/office/officeart/2005/8/layout/vList2"/>
    <dgm:cxn modelId="{A25DA18C-791B-4D86-8614-D894E9374E69}" type="presParOf" srcId="{55A117F5-5D99-4547-8822-CF470A29F6B4}" destId="{884E1D20-1783-49A7-9261-BF82FAB2C3B2}" srcOrd="1" destOrd="0" presId="urn:microsoft.com/office/officeart/2005/8/layout/vList2"/>
    <dgm:cxn modelId="{58E41E6F-E33C-48AC-9E25-CDF16F9A6DBE}" type="presParOf" srcId="{55A117F5-5D99-4547-8822-CF470A29F6B4}" destId="{6171D43A-A85C-4073-A643-AE8D22498C48}" srcOrd="2" destOrd="0" presId="urn:microsoft.com/office/officeart/2005/8/layout/vList2"/>
    <dgm:cxn modelId="{2318273A-E8AE-4594-B2B3-6BA2CED229C5}" type="presParOf" srcId="{55A117F5-5D99-4547-8822-CF470A29F6B4}" destId="{3982B64E-2623-4554-97C8-431E4EFEEF03}" srcOrd="3" destOrd="0" presId="urn:microsoft.com/office/officeart/2005/8/layout/vList2"/>
    <dgm:cxn modelId="{717AC064-FFA9-4D69-8759-04E7668665F5}" type="presParOf" srcId="{55A117F5-5D99-4547-8822-CF470A29F6B4}" destId="{5F30DA60-B095-4E84-A665-DCCF2B8465EF}" srcOrd="4" destOrd="0" presId="urn:microsoft.com/office/officeart/2005/8/layout/vList2"/>
    <dgm:cxn modelId="{8E322B73-ECA7-41F7-92B6-8805F957D7F5}" type="presParOf" srcId="{55A117F5-5D99-4547-8822-CF470A29F6B4}" destId="{5BC6FD19-E950-44AC-86C2-B6E8554773F0}" srcOrd="5" destOrd="0" presId="urn:microsoft.com/office/officeart/2005/8/layout/vList2"/>
    <dgm:cxn modelId="{8AFE2E32-30E8-4CC1-AC9F-73B38C9A8F4B}" type="presParOf" srcId="{55A117F5-5D99-4547-8822-CF470A29F6B4}" destId="{A23D7EA4-C353-465A-950B-B08CF5E62BB3}" srcOrd="6" destOrd="0" presId="urn:microsoft.com/office/officeart/2005/8/layout/vList2"/>
    <dgm:cxn modelId="{474127E0-E9C7-4992-AA93-9079628D89B3}" type="presParOf" srcId="{55A117F5-5D99-4547-8822-CF470A29F6B4}" destId="{BEE83777-E6B2-4246-AC0A-4DF595DD4FF7}" srcOrd="7" destOrd="0" presId="urn:microsoft.com/office/officeart/2005/8/layout/vList2"/>
    <dgm:cxn modelId="{D560F8FC-526F-4FD1-94E1-BFEEA4BCFFCC}" type="presParOf" srcId="{55A117F5-5D99-4547-8822-CF470A29F6B4}" destId="{ABFC40FF-3D59-4C71-9829-EBE1F749F69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0638651-5498-4EC7-9970-0FDC7B3306B1}" type="doc">
      <dgm:prSet loTypeId="urn:microsoft.com/office/officeart/2005/8/layout/vList2" loCatId="list" qsTypeId="urn:microsoft.com/office/officeart/2005/8/quickstyle/simple1#2" qsCatId="simple" csTypeId="urn:microsoft.com/office/officeart/2005/8/colors/colorful2#2" csCatId="colorful" phldr="1"/>
      <dgm:spPr/>
      <dgm:t>
        <a:bodyPr/>
        <a:lstStyle/>
        <a:p>
          <a:endParaRPr lang="en-US"/>
        </a:p>
      </dgm:t>
    </dgm:pt>
    <dgm:pt modelId="{443B7FCF-B732-4C46-9158-5CB6227630EF}">
      <dgm:prSet/>
      <dgm:spPr/>
      <dgm:t>
        <a:bodyPr/>
        <a:lstStyle/>
        <a:p>
          <a:r>
            <a:rPr lang="en-US" dirty="0"/>
            <a:t>Repayment of funds received during a specific time.</a:t>
          </a:r>
        </a:p>
      </dgm:t>
    </dgm:pt>
    <dgm:pt modelId="{F2563E1B-2CE8-4996-93EA-AE76837F76A4}" type="parTrans" cxnId="{A2148ACE-CD5E-48C6-97FE-7791FC845C7A}">
      <dgm:prSet/>
      <dgm:spPr/>
      <dgm:t>
        <a:bodyPr/>
        <a:lstStyle/>
        <a:p>
          <a:endParaRPr lang="en-US"/>
        </a:p>
      </dgm:t>
    </dgm:pt>
    <dgm:pt modelId="{C195A4CA-FC8F-4739-BE05-C152E135A697}" type="sibTrans" cxnId="{A2148ACE-CD5E-48C6-97FE-7791FC845C7A}">
      <dgm:prSet/>
      <dgm:spPr/>
      <dgm:t>
        <a:bodyPr/>
        <a:lstStyle/>
        <a:p>
          <a:endParaRPr lang="en-US"/>
        </a:p>
      </dgm:t>
    </dgm:pt>
    <dgm:pt modelId="{6FB578E5-5682-47EE-8FA2-4AC106FE5371}">
      <dgm:prSet/>
      <dgm:spPr/>
      <dgm:t>
        <a:bodyPr/>
        <a:lstStyle/>
        <a:p>
          <a:r>
            <a:rPr lang="en-US" dirty="0"/>
            <a:t>Criminal prosecution for an act deemed to be fraudulent </a:t>
          </a:r>
        </a:p>
      </dgm:t>
    </dgm:pt>
    <dgm:pt modelId="{61DCB62E-6AD9-45A9-8EBA-E52825D01A5E}" type="parTrans" cxnId="{C6ED62B8-EBBA-405B-BC15-561C07995EFA}">
      <dgm:prSet/>
      <dgm:spPr/>
      <dgm:t>
        <a:bodyPr/>
        <a:lstStyle/>
        <a:p>
          <a:endParaRPr lang="en-US"/>
        </a:p>
      </dgm:t>
    </dgm:pt>
    <dgm:pt modelId="{08301BA7-BE76-42A7-B1CA-A92F8F36C930}" type="sibTrans" cxnId="{C6ED62B8-EBBA-405B-BC15-561C07995EFA}">
      <dgm:prSet/>
      <dgm:spPr/>
      <dgm:t>
        <a:bodyPr/>
        <a:lstStyle/>
        <a:p>
          <a:endParaRPr lang="en-US"/>
        </a:p>
      </dgm:t>
    </dgm:pt>
    <dgm:pt modelId="{2B2189E8-B054-412B-894F-8AFBAA70C276}">
      <dgm:prSet/>
      <dgm:spPr/>
      <dgm:t>
        <a:bodyPr/>
        <a:lstStyle/>
        <a:p>
          <a:r>
            <a:rPr lang="en-US" dirty="0"/>
            <a:t>Discontinuation from participation in the subsidy program for a minimum of 30 days or longer </a:t>
          </a:r>
        </a:p>
      </dgm:t>
    </dgm:pt>
    <dgm:pt modelId="{E346BE79-E001-4991-ADAA-683071C28B0F}" type="parTrans" cxnId="{0A70937B-3C71-43BA-B8A8-8B1162A7637E}">
      <dgm:prSet/>
      <dgm:spPr/>
      <dgm:t>
        <a:bodyPr/>
        <a:lstStyle/>
        <a:p>
          <a:endParaRPr lang="en-US"/>
        </a:p>
      </dgm:t>
    </dgm:pt>
    <dgm:pt modelId="{8DCFA486-F23A-4D8C-800D-10C43D1031E7}" type="sibTrans" cxnId="{0A70937B-3C71-43BA-B8A8-8B1162A7637E}">
      <dgm:prSet/>
      <dgm:spPr/>
      <dgm:t>
        <a:bodyPr/>
        <a:lstStyle/>
        <a:p>
          <a:endParaRPr lang="en-US"/>
        </a:p>
      </dgm:t>
    </dgm:pt>
    <dgm:pt modelId="{6F8506F4-3693-48FE-9DFC-14875F7132F8}" type="pres">
      <dgm:prSet presAssocID="{70638651-5498-4EC7-9970-0FDC7B3306B1}" presName="linear" presStyleCnt="0">
        <dgm:presLayoutVars>
          <dgm:animLvl val="lvl"/>
          <dgm:resizeHandles val="exact"/>
        </dgm:presLayoutVars>
      </dgm:prSet>
      <dgm:spPr/>
    </dgm:pt>
    <dgm:pt modelId="{DAF47367-8133-46B4-82AC-7CDEDCF24698}" type="pres">
      <dgm:prSet presAssocID="{443B7FCF-B732-4C46-9158-5CB6227630EF}" presName="parentText" presStyleLbl="node1" presStyleIdx="0" presStyleCnt="3">
        <dgm:presLayoutVars>
          <dgm:chMax val="0"/>
          <dgm:bulletEnabled val="1"/>
        </dgm:presLayoutVars>
      </dgm:prSet>
      <dgm:spPr/>
    </dgm:pt>
    <dgm:pt modelId="{4BE60E18-120D-4BB1-BA22-D608E5470495}" type="pres">
      <dgm:prSet presAssocID="{C195A4CA-FC8F-4739-BE05-C152E135A697}" presName="spacer" presStyleCnt="0"/>
      <dgm:spPr/>
    </dgm:pt>
    <dgm:pt modelId="{DE68A26A-F98B-40FB-9742-C6C423FF6529}" type="pres">
      <dgm:prSet presAssocID="{6FB578E5-5682-47EE-8FA2-4AC106FE5371}" presName="parentText" presStyleLbl="node1" presStyleIdx="1" presStyleCnt="3">
        <dgm:presLayoutVars>
          <dgm:chMax val="0"/>
          <dgm:bulletEnabled val="1"/>
        </dgm:presLayoutVars>
      </dgm:prSet>
      <dgm:spPr/>
    </dgm:pt>
    <dgm:pt modelId="{642311EE-7164-48E8-9999-3B00142582A6}" type="pres">
      <dgm:prSet presAssocID="{08301BA7-BE76-42A7-B1CA-A92F8F36C930}" presName="spacer" presStyleCnt="0"/>
      <dgm:spPr/>
    </dgm:pt>
    <dgm:pt modelId="{7C59D65F-B8C1-48B8-8A06-CC1F90D561F8}" type="pres">
      <dgm:prSet presAssocID="{2B2189E8-B054-412B-894F-8AFBAA70C276}" presName="parentText" presStyleLbl="node1" presStyleIdx="2" presStyleCnt="3">
        <dgm:presLayoutVars>
          <dgm:chMax val="0"/>
          <dgm:bulletEnabled val="1"/>
        </dgm:presLayoutVars>
      </dgm:prSet>
      <dgm:spPr/>
    </dgm:pt>
  </dgm:ptLst>
  <dgm:cxnLst>
    <dgm:cxn modelId="{0A70937B-3C71-43BA-B8A8-8B1162A7637E}" srcId="{70638651-5498-4EC7-9970-0FDC7B3306B1}" destId="{2B2189E8-B054-412B-894F-8AFBAA70C276}" srcOrd="2" destOrd="0" parTransId="{E346BE79-E001-4991-ADAA-683071C28B0F}" sibTransId="{8DCFA486-F23A-4D8C-800D-10C43D1031E7}"/>
    <dgm:cxn modelId="{7F536593-1284-4C57-B353-D4899DB7F9EB}" type="presOf" srcId="{70638651-5498-4EC7-9970-0FDC7B3306B1}" destId="{6F8506F4-3693-48FE-9DFC-14875F7132F8}" srcOrd="0" destOrd="0" presId="urn:microsoft.com/office/officeart/2005/8/layout/vList2"/>
    <dgm:cxn modelId="{C6ED62B8-EBBA-405B-BC15-561C07995EFA}" srcId="{70638651-5498-4EC7-9970-0FDC7B3306B1}" destId="{6FB578E5-5682-47EE-8FA2-4AC106FE5371}" srcOrd="1" destOrd="0" parTransId="{61DCB62E-6AD9-45A9-8EBA-E52825D01A5E}" sibTransId="{08301BA7-BE76-42A7-B1CA-A92F8F36C930}"/>
    <dgm:cxn modelId="{A2148ACE-CD5E-48C6-97FE-7791FC845C7A}" srcId="{70638651-5498-4EC7-9970-0FDC7B3306B1}" destId="{443B7FCF-B732-4C46-9158-5CB6227630EF}" srcOrd="0" destOrd="0" parTransId="{F2563E1B-2CE8-4996-93EA-AE76837F76A4}" sibTransId="{C195A4CA-FC8F-4739-BE05-C152E135A697}"/>
    <dgm:cxn modelId="{0C99E8E8-C96F-4F56-89B5-F72FE25D3903}" type="presOf" srcId="{443B7FCF-B732-4C46-9158-5CB6227630EF}" destId="{DAF47367-8133-46B4-82AC-7CDEDCF24698}" srcOrd="0" destOrd="0" presId="urn:microsoft.com/office/officeart/2005/8/layout/vList2"/>
    <dgm:cxn modelId="{9F7D17F0-8512-4C58-ABF4-942DB92F1B0E}" type="presOf" srcId="{2B2189E8-B054-412B-894F-8AFBAA70C276}" destId="{7C59D65F-B8C1-48B8-8A06-CC1F90D561F8}" srcOrd="0" destOrd="0" presId="urn:microsoft.com/office/officeart/2005/8/layout/vList2"/>
    <dgm:cxn modelId="{222DF9FE-23A9-4AC7-A0CC-56FCDF9F5C99}" type="presOf" srcId="{6FB578E5-5682-47EE-8FA2-4AC106FE5371}" destId="{DE68A26A-F98B-40FB-9742-C6C423FF6529}" srcOrd="0" destOrd="0" presId="urn:microsoft.com/office/officeart/2005/8/layout/vList2"/>
    <dgm:cxn modelId="{4DD1A2DE-4781-44B7-A28D-E36C92CB3702}" type="presParOf" srcId="{6F8506F4-3693-48FE-9DFC-14875F7132F8}" destId="{DAF47367-8133-46B4-82AC-7CDEDCF24698}" srcOrd="0" destOrd="0" presId="urn:microsoft.com/office/officeart/2005/8/layout/vList2"/>
    <dgm:cxn modelId="{17516D78-16BA-4529-9492-BA852D92FC0F}" type="presParOf" srcId="{6F8506F4-3693-48FE-9DFC-14875F7132F8}" destId="{4BE60E18-120D-4BB1-BA22-D608E5470495}" srcOrd="1" destOrd="0" presId="urn:microsoft.com/office/officeart/2005/8/layout/vList2"/>
    <dgm:cxn modelId="{AD74439A-1058-4FC6-ABFB-CC7D609839F3}" type="presParOf" srcId="{6F8506F4-3693-48FE-9DFC-14875F7132F8}" destId="{DE68A26A-F98B-40FB-9742-C6C423FF6529}" srcOrd="2" destOrd="0" presId="urn:microsoft.com/office/officeart/2005/8/layout/vList2"/>
    <dgm:cxn modelId="{FE78B828-EC2A-4EC4-9763-5ECE0407D12C}" type="presParOf" srcId="{6F8506F4-3693-48FE-9DFC-14875F7132F8}" destId="{642311EE-7164-48E8-9999-3B00142582A6}" srcOrd="3" destOrd="0" presId="urn:microsoft.com/office/officeart/2005/8/layout/vList2"/>
    <dgm:cxn modelId="{D63F05EA-8F2B-405D-96A4-4AEB3DA3D6BC}" type="presParOf" srcId="{6F8506F4-3693-48FE-9DFC-14875F7132F8}" destId="{7C59D65F-B8C1-48B8-8A06-CC1F90D561F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840BC0A-4D15-451A-9919-569014FF6E1C}" type="doc">
      <dgm:prSet loTypeId="urn:microsoft.com/office/officeart/2018/2/layout/IconLabelList" loCatId="icon" qsTypeId="urn:microsoft.com/office/officeart/2005/8/quickstyle/simple1#156" qsCatId="simple" csTypeId="urn:microsoft.com/office/officeart/2018/5/colors/Iconchunking_neutralbg_accent1_2" csCatId="accent1" phldr="1"/>
      <dgm:spPr/>
      <dgm:t>
        <a:bodyPr/>
        <a:lstStyle/>
        <a:p>
          <a:endParaRPr lang="en-US"/>
        </a:p>
      </dgm:t>
    </dgm:pt>
    <dgm:pt modelId="{3C2E4CC1-F120-436E-ACF1-CDF8B967DF44}">
      <dgm:prSet/>
      <dgm:spPr/>
      <dgm:t>
        <a:bodyPr/>
        <a:lstStyle/>
        <a:p>
          <a:r>
            <a:rPr lang="en-US"/>
            <a:t>Lost of revenue</a:t>
          </a:r>
        </a:p>
      </dgm:t>
    </dgm:pt>
    <dgm:pt modelId="{2C9A6C3D-76D7-4DE6-9BFD-43D1685CFAAC}" type="parTrans" cxnId="{126909DA-12CA-4237-A007-FBD45EEDB71F}">
      <dgm:prSet/>
      <dgm:spPr/>
      <dgm:t>
        <a:bodyPr/>
        <a:lstStyle/>
        <a:p>
          <a:endParaRPr lang="en-US"/>
        </a:p>
      </dgm:t>
    </dgm:pt>
    <dgm:pt modelId="{FA9B2565-D36D-4058-A2EB-17D2C10F2D7C}" type="sibTrans" cxnId="{126909DA-12CA-4237-A007-FBD45EEDB71F}">
      <dgm:prSet/>
      <dgm:spPr/>
      <dgm:t>
        <a:bodyPr/>
        <a:lstStyle/>
        <a:p>
          <a:endParaRPr lang="en-US"/>
        </a:p>
      </dgm:t>
    </dgm:pt>
    <dgm:pt modelId="{E3AA2285-0454-4019-BA6E-CBE7C0E34ED6}">
      <dgm:prSet/>
      <dgm:spPr/>
      <dgm:t>
        <a:bodyPr/>
        <a:lstStyle/>
        <a:p>
          <a:r>
            <a:rPr lang="en-US"/>
            <a:t>Lower enrollments</a:t>
          </a:r>
        </a:p>
      </dgm:t>
    </dgm:pt>
    <dgm:pt modelId="{EF50885B-1D4B-40F6-8033-4FD728F63607}" type="parTrans" cxnId="{1143FF12-A7E9-4C05-B6B9-F8D04506AB1B}">
      <dgm:prSet/>
      <dgm:spPr/>
      <dgm:t>
        <a:bodyPr/>
        <a:lstStyle/>
        <a:p>
          <a:endParaRPr lang="en-US"/>
        </a:p>
      </dgm:t>
    </dgm:pt>
    <dgm:pt modelId="{26D0AA5D-5A11-49E1-8BC0-632C93255AE9}" type="sibTrans" cxnId="{1143FF12-A7E9-4C05-B6B9-F8D04506AB1B}">
      <dgm:prSet/>
      <dgm:spPr/>
      <dgm:t>
        <a:bodyPr/>
        <a:lstStyle/>
        <a:p>
          <a:endParaRPr lang="en-US"/>
        </a:p>
      </dgm:t>
    </dgm:pt>
    <dgm:pt modelId="{FD363DE0-7329-411A-8DF4-7828B1A8EFA8}">
      <dgm:prSet/>
      <dgm:spPr/>
      <dgm:t>
        <a:bodyPr/>
        <a:lstStyle/>
        <a:p>
          <a:r>
            <a:rPr lang="en-US"/>
            <a:t>Staff turnover</a:t>
          </a:r>
        </a:p>
      </dgm:t>
    </dgm:pt>
    <dgm:pt modelId="{72F708BA-D849-47FA-95E3-EE2784BE3B94}" type="parTrans" cxnId="{7C92D6AD-7414-41B3-8F4E-A62062B97B82}">
      <dgm:prSet/>
      <dgm:spPr/>
      <dgm:t>
        <a:bodyPr/>
        <a:lstStyle/>
        <a:p>
          <a:endParaRPr lang="en-US"/>
        </a:p>
      </dgm:t>
    </dgm:pt>
    <dgm:pt modelId="{829D5316-7569-4B13-8574-A7A85D3C85D0}" type="sibTrans" cxnId="{7C92D6AD-7414-41B3-8F4E-A62062B97B82}">
      <dgm:prSet/>
      <dgm:spPr/>
      <dgm:t>
        <a:bodyPr/>
        <a:lstStyle/>
        <a:p>
          <a:endParaRPr lang="en-US"/>
        </a:p>
      </dgm:t>
    </dgm:pt>
    <dgm:pt modelId="{DD7EF304-0DCB-439F-AE98-90D7E48661D1}">
      <dgm:prSet/>
      <dgm:spPr/>
      <dgm:t>
        <a:bodyPr/>
        <a:lstStyle/>
        <a:p>
          <a:r>
            <a:rPr lang="en-US"/>
            <a:t>Subsidy enrollments not replenished due to waiting list </a:t>
          </a:r>
        </a:p>
      </dgm:t>
    </dgm:pt>
    <dgm:pt modelId="{BF63FDA7-5831-4777-9F02-0D9994BD234E}" type="parTrans" cxnId="{AD031E6A-D6B4-497D-B8F5-4AE22F4D64CC}">
      <dgm:prSet/>
      <dgm:spPr/>
      <dgm:t>
        <a:bodyPr/>
        <a:lstStyle/>
        <a:p>
          <a:endParaRPr lang="en-US"/>
        </a:p>
      </dgm:t>
    </dgm:pt>
    <dgm:pt modelId="{0C3594A2-80EA-405F-83CD-FD8979FFFA01}" type="sibTrans" cxnId="{AD031E6A-D6B4-497D-B8F5-4AE22F4D64CC}">
      <dgm:prSet/>
      <dgm:spPr/>
      <dgm:t>
        <a:bodyPr/>
        <a:lstStyle/>
        <a:p>
          <a:endParaRPr lang="en-US"/>
        </a:p>
      </dgm:t>
    </dgm:pt>
    <dgm:pt modelId="{A5FDB29B-CB15-4CC3-A31F-E0187DB3BB5B}" type="pres">
      <dgm:prSet presAssocID="{C840BC0A-4D15-451A-9919-569014FF6E1C}" presName="root" presStyleCnt="0">
        <dgm:presLayoutVars>
          <dgm:dir/>
          <dgm:resizeHandles val="exact"/>
        </dgm:presLayoutVars>
      </dgm:prSet>
      <dgm:spPr/>
    </dgm:pt>
    <dgm:pt modelId="{265BCC9E-B799-42C8-987C-62FBD630872D}" type="pres">
      <dgm:prSet presAssocID="{3C2E4CC1-F120-436E-ACF1-CDF8B967DF44}" presName="compNode" presStyleCnt="0"/>
      <dgm:spPr/>
    </dgm:pt>
    <dgm:pt modelId="{6617489B-8D20-447E-9DBB-5CB58091B5E1}" type="pres">
      <dgm:prSet presAssocID="{3C2E4CC1-F120-436E-ACF1-CDF8B967DF4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wnward trend"/>
        </a:ext>
      </dgm:extLst>
    </dgm:pt>
    <dgm:pt modelId="{BF3B5D9D-C0E0-465B-BB03-2996727F2AFE}" type="pres">
      <dgm:prSet presAssocID="{3C2E4CC1-F120-436E-ACF1-CDF8B967DF44}" presName="spaceRect" presStyleCnt="0"/>
      <dgm:spPr/>
    </dgm:pt>
    <dgm:pt modelId="{5925FC6D-2715-42E5-A2E2-85F5721BE383}" type="pres">
      <dgm:prSet presAssocID="{3C2E4CC1-F120-436E-ACF1-CDF8B967DF44}" presName="textRect" presStyleLbl="revTx" presStyleIdx="0" presStyleCnt="4">
        <dgm:presLayoutVars>
          <dgm:chMax val="1"/>
          <dgm:chPref val="1"/>
        </dgm:presLayoutVars>
      </dgm:prSet>
      <dgm:spPr/>
    </dgm:pt>
    <dgm:pt modelId="{791D8A41-AF18-4812-AFD3-9AF4A0E3E112}" type="pres">
      <dgm:prSet presAssocID="{FA9B2565-D36D-4058-A2EB-17D2C10F2D7C}" presName="sibTrans" presStyleCnt="0"/>
      <dgm:spPr/>
    </dgm:pt>
    <dgm:pt modelId="{5299E6D2-9A82-4D94-A1FF-EAD5965D547D}" type="pres">
      <dgm:prSet presAssocID="{E3AA2285-0454-4019-BA6E-CBE7C0E34ED6}" presName="compNode" presStyleCnt="0"/>
      <dgm:spPr/>
    </dgm:pt>
    <dgm:pt modelId="{15492816-9E7D-4E70-8E83-60F1248A4D49}" type="pres">
      <dgm:prSet presAssocID="{E3AA2285-0454-4019-BA6E-CBE7C0E34ED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pward trend"/>
        </a:ext>
      </dgm:extLst>
    </dgm:pt>
    <dgm:pt modelId="{0C58292A-6B7C-45AE-95EB-37DBB708A4DD}" type="pres">
      <dgm:prSet presAssocID="{E3AA2285-0454-4019-BA6E-CBE7C0E34ED6}" presName="spaceRect" presStyleCnt="0"/>
      <dgm:spPr/>
    </dgm:pt>
    <dgm:pt modelId="{E4A618B7-BBFE-471D-A5F9-94AEB69F3FF3}" type="pres">
      <dgm:prSet presAssocID="{E3AA2285-0454-4019-BA6E-CBE7C0E34ED6}" presName="textRect" presStyleLbl="revTx" presStyleIdx="1" presStyleCnt="4">
        <dgm:presLayoutVars>
          <dgm:chMax val="1"/>
          <dgm:chPref val="1"/>
        </dgm:presLayoutVars>
      </dgm:prSet>
      <dgm:spPr/>
    </dgm:pt>
    <dgm:pt modelId="{64C422FC-9455-489F-B652-2F28A074E995}" type="pres">
      <dgm:prSet presAssocID="{26D0AA5D-5A11-49E1-8BC0-632C93255AE9}" presName="sibTrans" presStyleCnt="0"/>
      <dgm:spPr/>
    </dgm:pt>
    <dgm:pt modelId="{EC3F4B01-F381-4F13-AECC-6B1F9A8EA156}" type="pres">
      <dgm:prSet presAssocID="{FD363DE0-7329-411A-8DF4-7828B1A8EFA8}" presName="compNode" presStyleCnt="0"/>
      <dgm:spPr/>
    </dgm:pt>
    <dgm:pt modelId="{1FB43071-077A-4B6B-BB9B-92C914D1D5A2}" type="pres">
      <dgm:prSet presAssocID="{FD363DE0-7329-411A-8DF4-7828B1A8EFA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m"/>
        </a:ext>
      </dgm:extLst>
    </dgm:pt>
    <dgm:pt modelId="{3B52E3BD-8374-4505-AED4-42E7895522A3}" type="pres">
      <dgm:prSet presAssocID="{FD363DE0-7329-411A-8DF4-7828B1A8EFA8}" presName="spaceRect" presStyleCnt="0"/>
      <dgm:spPr/>
    </dgm:pt>
    <dgm:pt modelId="{46DF309E-1BD6-4497-901B-AE24F3113CDB}" type="pres">
      <dgm:prSet presAssocID="{FD363DE0-7329-411A-8DF4-7828B1A8EFA8}" presName="textRect" presStyleLbl="revTx" presStyleIdx="2" presStyleCnt="4">
        <dgm:presLayoutVars>
          <dgm:chMax val="1"/>
          <dgm:chPref val="1"/>
        </dgm:presLayoutVars>
      </dgm:prSet>
      <dgm:spPr/>
    </dgm:pt>
    <dgm:pt modelId="{08C8C856-A876-4D83-A207-222AF9F8F110}" type="pres">
      <dgm:prSet presAssocID="{829D5316-7569-4B13-8574-A7A85D3C85D0}" presName="sibTrans" presStyleCnt="0"/>
      <dgm:spPr/>
    </dgm:pt>
    <dgm:pt modelId="{D65FD02D-9B6C-4380-A267-85729FC1D4EB}" type="pres">
      <dgm:prSet presAssocID="{DD7EF304-0DCB-439F-AE98-90D7E48661D1}" presName="compNode" presStyleCnt="0"/>
      <dgm:spPr/>
    </dgm:pt>
    <dgm:pt modelId="{5094D800-2F6C-4116-B724-64FDEBF9E307}" type="pres">
      <dgm:prSet presAssocID="{DD7EF304-0DCB-439F-AE98-90D7E48661D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4FC40B61-AA24-49E6-B00F-B3B555656A7D}" type="pres">
      <dgm:prSet presAssocID="{DD7EF304-0DCB-439F-AE98-90D7E48661D1}" presName="spaceRect" presStyleCnt="0"/>
      <dgm:spPr/>
    </dgm:pt>
    <dgm:pt modelId="{892BDFCA-6FF0-40F9-A471-C2731A00F26D}" type="pres">
      <dgm:prSet presAssocID="{DD7EF304-0DCB-439F-AE98-90D7E48661D1}" presName="textRect" presStyleLbl="revTx" presStyleIdx="3" presStyleCnt="4">
        <dgm:presLayoutVars>
          <dgm:chMax val="1"/>
          <dgm:chPref val="1"/>
        </dgm:presLayoutVars>
      </dgm:prSet>
      <dgm:spPr/>
    </dgm:pt>
  </dgm:ptLst>
  <dgm:cxnLst>
    <dgm:cxn modelId="{1143FF12-A7E9-4C05-B6B9-F8D04506AB1B}" srcId="{C840BC0A-4D15-451A-9919-569014FF6E1C}" destId="{E3AA2285-0454-4019-BA6E-CBE7C0E34ED6}" srcOrd="1" destOrd="0" parTransId="{EF50885B-1D4B-40F6-8033-4FD728F63607}" sibTransId="{26D0AA5D-5A11-49E1-8BC0-632C93255AE9}"/>
    <dgm:cxn modelId="{CCB57449-6F78-4211-8DB9-7206A3CB396B}" type="presOf" srcId="{E3AA2285-0454-4019-BA6E-CBE7C0E34ED6}" destId="{E4A618B7-BBFE-471D-A5F9-94AEB69F3FF3}" srcOrd="0" destOrd="0" presId="urn:microsoft.com/office/officeart/2018/2/layout/IconLabelList"/>
    <dgm:cxn modelId="{AD031E6A-D6B4-497D-B8F5-4AE22F4D64CC}" srcId="{C840BC0A-4D15-451A-9919-569014FF6E1C}" destId="{DD7EF304-0DCB-439F-AE98-90D7E48661D1}" srcOrd="3" destOrd="0" parTransId="{BF63FDA7-5831-4777-9F02-0D9994BD234E}" sibTransId="{0C3594A2-80EA-405F-83CD-FD8979FFFA01}"/>
    <dgm:cxn modelId="{3D1ACF73-65CE-4200-B25A-D0A6675DC7BD}" type="presOf" srcId="{C840BC0A-4D15-451A-9919-569014FF6E1C}" destId="{A5FDB29B-CB15-4CC3-A31F-E0187DB3BB5B}" srcOrd="0" destOrd="0" presId="urn:microsoft.com/office/officeart/2018/2/layout/IconLabelList"/>
    <dgm:cxn modelId="{7C92D6AD-7414-41B3-8F4E-A62062B97B82}" srcId="{C840BC0A-4D15-451A-9919-569014FF6E1C}" destId="{FD363DE0-7329-411A-8DF4-7828B1A8EFA8}" srcOrd="2" destOrd="0" parTransId="{72F708BA-D849-47FA-95E3-EE2784BE3B94}" sibTransId="{829D5316-7569-4B13-8574-A7A85D3C85D0}"/>
    <dgm:cxn modelId="{126909DA-12CA-4237-A007-FBD45EEDB71F}" srcId="{C840BC0A-4D15-451A-9919-569014FF6E1C}" destId="{3C2E4CC1-F120-436E-ACF1-CDF8B967DF44}" srcOrd="0" destOrd="0" parTransId="{2C9A6C3D-76D7-4DE6-9BFD-43D1685CFAAC}" sibTransId="{FA9B2565-D36D-4058-A2EB-17D2C10F2D7C}"/>
    <dgm:cxn modelId="{5B94C7DB-6625-4BB0-A875-861C66042B50}" type="presOf" srcId="{DD7EF304-0DCB-439F-AE98-90D7E48661D1}" destId="{892BDFCA-6FF0-40F9-A471-C2731A00F26D}" srcOrd="0" destOrd="0" presId="urn:microsoft.com/office/officeart/2018/2/layout/IconLabelList"/>
    <dgm:cxn modelId="{C04F1DDF-684D-45CE-AC69-F27311907D0F}" type="presOf" srcId="{FD363DE0-7329-411A-8DF4-7828B1A8EFA8}" destId="{46DF309E-1BD6-4497-901B-AE24F3113CDB}" srcOrd="0" destOrd="0" presId="urn:microsoft.com/office/officeart/2018/2/layout/IconLabelList"/>
    <dgm:cxn modelId="{98B89BFC-C6D8-4135-B9E3-07443A8C8CD4}" type="presOf" srcId="{3C2E4CC1-F120-436E-ACF1-CDF8B967DF44}" destId="{5925FC6D-2715-42E5-A2E2-85F5721BE383}" srcOrd="0" destOrd="0" presId="urn:microsoft.com/office/officeart/2018/2/layout/IconLabelList"/>
    <dgm:cxn modelId="{CA45D979-A7B2-4B81-BED9-6F1004905C67}" type="presParOf" srcId="{A5FDB29B-CB15-4CC3-A31F-E0187DB3BB5B}" destId="{265BCC9E-B799-42C8-987C-62FBD630872D}" srcOrd="0" destOrd="0" presId="urn:microsoft.com/office/officeart/2018/2/layout/IconLabelList"/>
    <dgm:cxn modelId="{134170D7-DB31-4E41-AF0B-ADAE96D3195E}" type="presParOf" srcId="{265BCC9E-B799-42C8-987C-62FBD630872D}" destId="{6617489B-8D20-447E-9DBB-5CB58091B5E1}" srcOrd="0" destOrd="0" presId="urn:microsoft.com/office/officeart/2018/2/layout/IconLabelList"/>
    <dgm:cxn modelId="{D320F7F6-191E-4371-8767-0C2B13BC9AA2}" type="presParOf" srcId="{265BCC9E-B799-42C8-987C-62FBD630872D}" destId="{BF3B5D9D-C0E0-465B-BB03-2996727F2AFE}" srcOrd="1" destOrd="0" presId="urn:microsoft.com/office/officeart/2018/2/layout/IconLabelList"/>
    <dgm:cxn modelId="{6CC9D764-E373-41ED-BFCA-8740EF1CFA97}" type="presParOf" srcId="{265BCC9E-B799-42C8-987C-62FBD630872D}" destId="{5925FC6D-2715-42E5-A2E2-85F5721BE383}" srcOrd="2" destOrd="0" presId="urn:microsoft.com/office/officeart/2018/2/layout/IconLabelList"/>
    <dgm:cxn modelId="{0C35B736-58E0-4C87-97ED-B890B42F14A1}" type="presParOf" srcId="{A5FDB29B-CB15-4CC3-A31F-E0187DB3BB5B}" destId="{791D8A41-AF18-4812-AFD3-9AF4A0E3E112}" srcOrd="1" destOrd="0" presId="urn:microsoft.com/office/officeart/2018/2/layout/IconLabelList"/>
    <dgm:cxn modelId="{2CA07FA8-3949-4633-97AA-027110C1CAC2}" type="presParOf" srcId="{A5FDB29B-CB15-4CC3-A31F-E0187DB3BB5B}" destId="{5299E6D2-9A82-4D94-A1FF-EAD5965D547D}" srcOrd="2" destOrd="0" presId="urn:microsoft.com/office/officeart/2018/2/layout/IconLabelList"/>
    <dgm:cxn modelId="{02B09380-AED8-4BF4-8AF6-89EAB48678AC}" type="presParOf" srcId="{5299E6D2-9A82-4D94-A1FF-EAD5965D547D}" destId="{15492816-9E7D-4E70-8E83-60F1248A4D49}" srcOrd="0" destOrd="0" presId="urn:microsoft.com/office/officeart/2018/2/layout/IconLabelList"/>
    <dgm:cxn modelId="{21793104-5945-480D-95B2-B1AC2FC5DFD7}" type="presParOf" srcId="{5299E6D2-9A82-4D94-A1FF-EAD5965D547D}" destId="{0C58292A-6B7C-45AE-95EB-37DBB708A4DD}" srcOrd="1" destOrd="0" presId="urn:microsoft.com/office/officeart/2018/2/layout/IconLabelList"/>
    <dgm:cxn modelId="{1396A32C-C528-4066-B043-CC078F71DCA5}" type="presParOf" srcId="{5299E6D2-9A82-4D94-A1FF-EAD5965D547D}" destId="{E4A618B7-BBFE-471D-A5F9-94AEB69F3FF3}" srcOrd="2" destOrd="0" presId="urn:microsoft.com/office/officeart/2018/2/layout/IconLabelList"/>
    <dgm:cxn modelId="{975B13F1-6C24-4286-966C-0785D9BAC15E}" type="presParOf" srcId="{A5FDB29B-CB15-4CC3-A31F-E0187DB3BB5B}" destId="{64C422FC-9455-489F-B652-2F28A074E995}" srcOrd="3" destOrd="0" presId="urn:microsoft.com/office/officeart/2018/2/layout/IconLabelList"/>
    <dgm:cxn modelId="{8AA410C6-574C-474E-9354-4FEB0232803B}" type="presParOf" srcId="{A5FDB29B-CB15-4CC3-A31F-E0187DB3BB5B}" destId="{EC3F4B01-F381-4F13-AECC-6B1F9A8EA156}" srcOrd="4" destOrd="0" presId="urn:microsoft.com/office/officeart/2018/2/layout/IconLabelList"/>
    <dgm:cxn modelId="{AAA3DC7F-C9FE-436A-AC54-71294549BD32}" type="presParOf" srcId="{EC3F4B01-F381-4F13-AECC-6B1F9A8EA156}" destId="{1FB43071-077A-4B6B-BB9B-92C914D1D5A2}" srcOrd="0" destOrd="0" presId="urn:microsoft.com/office/officeart/2018/2/layout/IconLabelList"/>
    <dgm:cxn modelId="{2E0C5E98-AC17-4B7D-9447-95574C52E5D7}" type="presParOf" srcId="{EC3F4B01-F381-4F13-AECC-6B1F9A8EA156}" destId="{3B52E3BD-8374-4505-AED4-42E7895522A3}" srcOrd="1" destOrd="0" presId="urn:microsoft.com/office/officeart/2018/2/layout/IconLabelList"/>
    <dgm:cxn modelId="{AF4B9122-6EE0-43FA-9793-497507EAA4E4}" type="presParOf" srcId="{EC3F4B01-F381-4F13-AECC-6B1F9A8EA156}" destId="{46DF309E-1BD6-4497-901B-AE24F3113CDB}" srcOrd="2" destOrd="0" presId="urn:microsoft.com/office/officeart/2018/2/layout/IconLabelList"/>
    <dgm:cxn modelId="{786E5930-AB60-46B3-8C87-E4345EB2A650}" type="presParOf" srcId="{A5FDB29B-CB15-4CC3-A31F-E0187DB3BB5B}" destId="{08C8C856-A876-4D83-A207-222AF9F8F110}" srcOrd="5" destOrd="0" presId="urn:microsoft.com/office/officeart/2018/2/layout/IconLabelList"/>
    <dgm:cxn modelId="{0DEEB77C-81AF-41C9-B486-EBB7A85BDD7C}" type="presParOf" srcId="{A5FDB29B-CB15-4CC3-A31F-E0187DB3BB5B}" destId="{D65FD02D-9B6C-4380-A267-85729FC1D4EB}" srcOrd="6" destOrd="0" presId="urn:microsoft.com/office/officeart/2018/2/layout/IconLabelList"/>
    <dgm:cxn modelId="{59B06B7A-3A57-497A-9ADE-6DE2E77ADA0E}" type="presParOf" srcId="{D65FD02D-9B6C-4380-A267-85729FC1D4EB}" destId="{5094D800-2F6C-4116-B724-64FDEBF9E307}" srcOrd="0" destOrd="0" presId="urn:microsoft.com/office/officeart/2018/2/layout/IconLabelList"/>
    <dgm:cxn modelId="{BC10C624-7A9F-4C21-95EE-E187B9D6278D}" type="presParOf" srcId="{D65FD02D-9B6C-4380-A267-85729FC1D4EB}" destId="{4FC40B61-AA24-49E6-B00F-B3B555656A7D}" srcOrd="1" destOrd="0" presId="urn:microsoft.com/office/officeart/2018/2/layout/IconLabelList"/>
    <dgm:cxn modelId="{570E0DEC-A40E-4DCA-AD79-7E4E2442DE42}" type="presParOf" srcId="{D65FD02D-9B6C-4380-A267-85729FC1D4EB}" destId="{892BDFCA-6FF0-40F9-A471-C2731A00F26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C72D651-7A68-41FF-9A3D-B9A04099A92E}" type="doc">
      <dgm:prSet loTypeId="urn:microsoft.com/office/officeart/2005/8/layout/hierarchy1" loCatId="hierarchy" qsTypeId="urn:microsoft.com/office/officeart/2005/8/quickstyle/simple4#41" qsCatId="simple" csTypeId="urn:microsoft.com/office/officeart/2005/8/colors/accent1_2#41" csCatId="accent1" phldr="1"/>
      <dgm:spPr/>
      <dgm:t>
        <a:bodyPr/>
        <a:lstStyle/>
        <a:p>
          <a:endParaRPr lang="en-US"/>
        </a:p>
      </dgm:t>
    </dgm:pt>
    <dgm:pt modelId="{5B8DC55D-CBBB-4B4B-BD05-8A6103651A7E}">
      <dgm:prSet/>
      <dgm:spPr/>
      <dgm:t>
        <a:bodyPr/>
        <a:lstStyle/>
        <a:p>
          <a:r>
            <a:rPr lang="en-US" dirty="0"/>
            <a:t>Enrollment</a:t>
          </a:r>
        </a:p>
      </dgm:t>
    </dgm:pt>
    <dgm:pt modelId="{0792A721-BFC0-45A6-A4AA-C96BC16E07D7}" type="parTrans" cxnId="{1797DAA7-95D3-4896-8F21-CF07DED093EA}">
      <dgm:prSet/>
      <dgm:spPr/>
      <dgm:t>
        <a:bodyPr/>
        <a:lstStyle/>
        <a:p>
          <a:endParaRPr lang="en-US"/>
        </a:p>
      </dgm:t>
    </dgm:pt>
    <dgm:pt modelId="{58475293-CAD6-4F67-BA8F-D2180321053D}" type="sibTrans" cxnId="{1797DAA7-95D3-4896-8F21-CF07DED093EA}">
      <dgm:prSet/>
      <dgm:spPr/>
      <dgm:t>
        <a:bodyPr/>
        <a:lstStyle/>
        <a:p>
          <a:endParaRPr lang="en-US"/>
        </a:p>
      </dgm:t>
    </dgm:pt>
    <dgm:pt modelId="{79860D9A-8A3C-4001-95F1-12A5E4323215}">
      <dgm:prSet/>
      <dgm:spPr/>
      <dgm:t>
        <a:bodyPr/>
        <a:lstStyle/>
        <a:p>
          <a:r>
            <a:rPr lang="en-US" dirty="0"/>
            <a:t>Weekly Payments</a:t>
          </a:r>
        </a:p>
      </dgm:t>
    </dgm:pt>
    <dgm:pt modelId="{77D0B919-7D48-48AB-BA9E-F63EB77481ED}" type="parTrans" cxnId="{452E38C8-3FCF-4348-BEEB-869190889E6E}">
      <dgm:prSet/>
      <dgm:spPr/>
      <dgm:t>
        <a:bodyPr/>
        <a:lstStyle/>
        <a:p>
          <a:endParaRPr lang="en-US"/>
        </a:p>
      </dgm:t>
    </dgm:pt>
    <dgm:pt modelId="{ECC7CE60-7DAC-4B9D-BD63-D926F60BD57C}" type="sibTrans" cxnId="{452E38C8-3FCF-4348-BEEB-869190889E6E}">
      <dgm:prSet/>
      <dgm:spPr/>
      <dgm:t>
        <a:bodyPr/>
        <a:lstStyle/>
        <a:p>
          <a:endParaRPr lang="en-US"/>
        </a:p>
      </dgm:t>
    </dgm:pt>
    <dgm:pt modelId="{06A4EDA3-DBA0-472C-83D9-766A95E801E9}">
      <dgm:prSet/>
      <dgm:spPr/>
      <dgm:t>
        <a:bodyPr/>
        <a:lstStyle/>
        <a:p>
          <a:r>
            <a:rPr lang="en-US" dirty="0"/>
            <a:t>Repayments</a:t>
          </a:r>
        </a:p>
      </dgm:t>
    </dgm:pt>
    <dgm:pt modelId="{95CF02FD-5C2F-4F07-8A06-039728C9BFD4}" type="parTrans" cxnId="{F419949D-0BDF-4B68-A02E-02006630467E}">
      <dgm:prSet/>
      <dgm:spPr/>
      <dgm:t>
        <a:bodyPr/>
        <a:lstStyle/>
        <a:p>
          <a:endParaRPr lang="en-US"/>
        </a:p>
      </dgm:t>
    </dgm:pt>
    <dgm:pt modelId="{FC2ACA82-412D-45D0-8485-50DBD7A466B5}" type="sibTrans" cxnId="{F419949D-0BDF-4B68-A02E-02006630467E}">
      <dgm:prSet/>
      <dgm:spPr/>
      <dgm:t>
        <a:bodyPr/>
        <a:lstStyle/>
        <a:p>
          <a:endParaRPr lang="en-US"/>
        </a:p>
      </dgm:t>
    </dgm:pt>
    <dgm:pt modelId="{FA6D9D08-A5F1-4468-BCC1-7654E7F61DE7}" type="pres">
      <dgm:prSet presAssocID="{1C72D651-7A68-41FF-9A3D-B9A04099A92E}" presName="hierChild1" presStyleCnt="0">
        <dgm:presLayoutVars>
          <dgm:chPref val="1"/>
          <dgm:dir/>
          <dgm:animOne val="branch"/>
          <dgm:animLvl val="lvl"/>
          <dgm:resizeHandles/>
        </dgm:presLayoutVars>
      </dgm:prSet>
      <dgm:spPr/>
    </dgm:pt>
    <dgm:pt modelId="{626CDF83-A713-4FD8-8F5B-91A108D6F0E1}" type="pres">
      <dgm:prSet presAssocID="{5B8DC55D-CBBB-4B4B-BD05-8A6103651A7E}" presName="hierRoot1" presStyleCnt="0"/>
      <dgm:spPr/>
    </dgm:pt>
    <dgm:pt modelId="{D7B334E8-7BA7-46F1-AD30-2E43C8E8F601}" type="pres">
      <dgm:prSet presAssocID="{5B8DC55D-CBBB-4B4B-BD05-8A6103651A7E}" presName="composite" presStyleCnt="0"/>
      <dgm:spPr/>
    </dgm:pt>
    <dgm:pt modelId="{E41BABC1-A709-4A0C-B8C7-CB9394544098}" type="pres">
      <dgm:prSet presAssocID="{5B8DC55D-CBBB-4B4B-BD05-8A6103651A7E}" presName="background" presStyleLbl="node0" presStyleIdx="0" presStyleCnt="3"/>
      <dgm:spPr/>
    </dgm:pt>
    <dgm:pt modelId="{5874ECE4-C1E5-4C4B-A105-7C27D85A1F10}" type="pres">
      <dgm:prSet presAssocID="{5B8DC55D-CBBB-4B4B-BD05-8A6103651A7E}" presName="text" presStyleLbl="fgAcc0" presStyleIdx="0" presStyleCnt="3">
        <dgm:presLayoutVars>
          <dgm:chPref val="3"/>
        </dgm:presLayoutVars>
      </dgm:prSet>
      <dgm:spPr/>
    </dgm:pt>
    <dgm:pt modelId="{7B4525E8-A3B4-4CDE-B46C-19F7FE11BF5F}" type="pres">
      <dgm:prSet presAssocID="{5B8DC55D-CBBB-4B4B-BD05-8A6103651A7E}" presName="hierChild2" presStyleCnt="0"/>
      <dgm:spPr/>
    </dgm:pt>
    <dgm:pt modelId="{0685BB1F-70CB-4975-942D-9B7183DA2A5E}" type="pres">
      <dgm:prSet presAssocID="{79860D9A-8A3C-4001-95F1-12A5E4323215}" presName="hierRoot1" presStyleCnt="0"/>
      <dgm:spPr/>
    </dgm:pt>
    <dgm:pt modelId="{6D99FBF1-C2B2-4535-93B6-B71FA1B9F748}" type="pres">
      <dgm:prSet presAssocID="{79860D9A-8A3C-4001-95F1-12A5E4323215}" presName="composite" presStyleCnt="0"/>
      <dgm:spPr/>
    </dgm:pt>
    <dgm:pt modelId="{C5C27CA0-EECF-4E30-924B-470839A318D8}" type="pres">
      <dgm:prSet presAssocID="{79860D9A-8A3C-4001-95F1-12A5E4323215}" presName="background" presStyleLbl="node0" presStyleIdx="1" presStyleCnt="3"/>
      <dgm:spPr/>
    </dgm:pt>
    <dgm:pt modelId="{F02C550E-2DE2-4E8B-A3D3-EF211FF6C662}" type="pres">
      <dgm:prSet presAssocID="{79860D9A-8A3C-4001-95F1-12A5E4323215}" presName="text" presStyleLbl="fgAcc0" presStyleIdx="1" presStyleCnt="3">
        <dgm:presLayoutVars>
          <dgm:chPref val="3"/>
        </dgm:presLayoutVars>
      </dgm:prSet>
      <dgm:spPr/>
    </dgm:pt>
    <dgm:pt modelId="{CB320AAE-F29B-45C3-85AA-6FD85C54E267}" type="pres">
      <dgm:prSet presAssocID="{79860D9A-8A3C-4001-95F1-12A5E4323215}" presName="hierChild2" presStyleCnt="0"/>
      <dgm:spPr/>
    </dgm:pt>
    <dgm:pt modelId="{67C7FA29-7B81-4844-82C4-B0991185A1E7}" type="pres">
      <dgm:prSet presAssocID="{06A4EDA3-DBA0-472C-83D9-766A95E801E9}" presName="hierRoot1" presStyleCnt="0"/>
      <dgm:spPr/>
    </dgm:pt>
    <dgm:pt modelId="{6841ECCD-C533-40F7-B1D0-D2548EC5C128}" type="pres">
      <dgm:prSet presAssocID="{06A4EDA3-DBA0-472C-83D9-766A95E801E9}" presName="composite" presStyleCnt="0"/>
      <dgm:spPr/>
    </dgm:pt>
    <dgm:pt modelId="{9E1714BD-00E6-40C4-9923-EE80EFCFE3F1}" type="pres">
      <dgm:prSet presAssocID="{06A4EDA3-DBA0-472C-83D9-766A95E801E9}" presName="background" presStyleLbl="node0" presStyleIdx="2" presStyleCnt="3"/>
      <dgm:spPr/>
    </dgm:pt>
    <dgm:pt modelId="{48CB1BE7-8698-4480-B03B-91C6205C77B3}" type="pres">
      <dgm:prSet presAssocID="{06A4EDA3-DBA0-472C-83D9-766A95E801E9}" presName="text" presStyleLbl="fgAcc0" presStyleIdx="2" presStyleCnt="3">
        <dgm:presLayoutVars>
          <dgm:chPref val="3"/>
        </dgm:presLayoutVars>
      </dgm:prSet>
      <dgm:spPr/>
    </dgm:pt>
    <dgm:pt modelId="{18B4FB31-A015-4ECB-B15E-8B7F8269F60E}" type="pres">
      <dgm:prSet presAssocID="{06A4EDA3-DBA0-472C-83D9-766A95E801E9}" presName="hierChild2" presStyleCnt="0"/>
      <dgm:spPr/>
    </dgm:pt>
  </dgm:ptLst>
  <dgm:cxnLst>
    <dgm:cxn modelId="{75CE982E-B750-4D80-9121-663E00D436B5}" type="presOf" srcId="{5B8DC55D-CBBB-4B4B-BD05-8A6103651A7E}" destId="{5874ECE4-C1E5-4C4B-A105-7C27D85A1F10}" srcOrd="0" destOrd="0" presId="urn:microsoft.com/office/officeart/2005/8/layout/hierarchy1"/>
    <dgm:cxn modelId="{D7F5D674-685E-4BAF-8C96-40780FF3AF7B}" type="presOf" srcId="{06A4EDA3-DBA0-472C-83D9-766A95E801E9}" destId="{48CB1BE7-8698-4480-B03B-91C6205C77B3}" srcOrd="0" destOrd="0" presId="urn:microsoft.com/office/officeart/2005/8/layout/hierarchy1"/>
    <dgm:cxn modelId="{2F397C55-D1F1-4986-B3EC-3C0B06AA8E1D}" type="presOf" srcId="{1C72D651-7A68-41FF-9A3D-B9A04099A92E}" destId="{FA6D9D08-A5F1-4468-BCC1-7654E7F61DE7}" srcOrd="0" destOrd="0" presId="urn:microsoft.com/office/officeart/2005/8/layout/hierarchy1"/>
    <dgm:cxn modelId="{F419949D-0BDF-4B68-A02E-02006630467E}" srcId="{1C72D651-7A68-41FF-9A3D-B9A04099A92E}" destId="{06A4EDA3-DBA0-472C-83D9-766A95E801E9}" srcOrd="2" destOrd="0" parTransId="{95CF02FD-5C2F-4F07-8A06-039728C9BFD4}" sibTransId="{FC2ACA82-412D-45D0-8485-50DBD7A466B5}"/>
    <dgm:cxn modelId="{1797DAA7-95D3-4896-8F21-CF07DED093EA}" srcId="{1C72D651-7A68-41FF-9A3D-B9A04099A92E}" destId="{5B8DC55D-CBBB-4B4B-BD05-8A6103651A7E}" srcOrd="0" destOrd="0" parTransId="{0792A721-BFC0-45A6-A4AA-C96BC16E07D7}" sibTransId="{58475293-CAD6-4F67-BA8F-D2180321053D}"/>
    <dgm:cxn modelId="{C511C9B3-E770-451C-A833-1A72086779A5}" type="presOf" srcId="{79860D9A-8A3C-4001-95F1-12A5E4323215}" destId="{F02C550E-2DE2-4E8B-A3D3-EF211FF6C662}" srcOrd="0" destOrd="0" presId="urn:microsoft.com/office/officeart/2005/8/layout/hierarchy1"/>
    <dgm:cxn modelId="{452E38C8-3FCF-4348-BEEB-869190889E6E}" srcId="{1C72D651-7A68-41FF-9A3D-B9A04099A92E}" destId="{79860D9A-8A3C-4001-95F1-12A5E4323215}" srcOrd="1" destOrd="0" parTransId="{77D0B919-7D48-48AB-BA9E-F63EB77481ED}" sibTransId="{ECC7CE60-7DAC-4B9D-BD63-D926F60BD57C}"/>
    <dgm:cxn modelId="{C3ADCBB9-2B97-4262-91C0-DBDFD6A216C7}" type="presParOf" srcId="{FA6D9D08-A5F1-4468-BCC1-7654E7F61DE7}" destId="{626CDF83-A713-4FD8-8F5B-91A108D6F0E1}" srcOrd="0" destOrd="0" presId="urn:microsoft.com/office/officeart/2005/8/layout/hierarchy1"/>
    <dgm:cxn modelId="{0357203B-65DE-44A9-BC35-9BC820ECF28B}" type="presParOf" srcId="{626CDF83-A713-4FD8-8F5B-91A108D6F0E1}" destId="{D7B334E8-7BA7-46F1-AD30-2E43C8E8F601}" srcOrd="0" destOrd="0" presId="urn:microsoft.com/office/officeart/2005/8/layout/hierarchy1"/>
    <dgm:cxn modelId="{9BCB3A31-F24E-470F-A0B9-67C25104A062}" type="presParOf" srcId="{D7B334E8-7BA7-46F1-AD30-2E43C8E8F601}" destId="{E41BABC1-A709-4A0C-B8C7-CB9394544098}" srcOrd="0" destOrd="0" presId="urn:microsoft.com/office/officeart/2005/8/layout/hierarchy1"/>
    <dgm:cxn modelId="{FAB1F3E9-8892-4A04-9F57-59864B31B37C}" type="presParOf" srcId="{D7B334E8-7BA7-46F1-AD30-2E43C8E8F601}" destId="{5874ECE4-C1E5-4C4B-A105-7C27D85A1F10}" srcOrd="1" destOrd="0" presId="urn:microsoft.com/office/officeart/2005/8/layout/hierarchy1"/>
    <dgm:cxn modelId="{6F996A06-7C71-42F7-8B75-C5C4743223E7}" type="presParOf" srcId="{626CDF83-A713-4FD8-8F5B-91A108D6F0E1}" destId="{7B4525E8-A3B4-4CDE-B46C-19F7FE11BF5F}" srcOrd="1" destOrd="0" presId="urn:microsoft.com/office/officeart/2005/8/layout/hierarchy1"/>
    <dgm:cxn modelId="{1C509FB4-ABC5-4472-9EFD-754F5A79D204}" type="presParOf" srcId="{FA6D9D08-A5F1-4468-BCC1-7654E7F61DE7}" destId="{0685BB1F-70CB-4975-942D-9B7183DA2A5E}" srcOrd="1" destOrd="0" presId="urn:microsoft.com/office/officeart/2005/8/layout/hierarchy1"/>
    <dgm:cxn modelId="{C11B501F-4012-48E0-9F46-151F991D47EB}" type="presParOf" srcId="{0685BB1F-70CB-4975-942D-9B7183DA2A5E}" destId="{6D99FBF1-C2B2-4535-93B6-B71FA1B9F748}" srcOrd="0" destOrd="0" presId="urn:microsoft.com/office/officeart/2005/8/layout/hierarchy1"/>
    <dgm:cxn modelId="{13FE9C43-18D3-47A0-8001-2D8C3C333DAC}" type="presParOf" srcId="{6D99FBF1-C2B2-4535-93B6-B71FA1B9F748}" destId="{C5C27CA0-EECF-4E30-924B-470839A318D8}" srcOrd="0" destOrd="0" presId="urn:microsoft.com/office/officeart/2005/8/layout/hierarchy1"/>
    <dgm:cxn modelId="{FD38FD94-7FE0-43A4-B1CD-C8A855C4E97F}" type="presParOf" srcId="{6D99FBF1-C2B2-4535-93B6-B71FA1B9F748}" destId="{F02C550E-2DE2-4E8B-A3D3-EF211FF6C662}" srcOrd="1" destOrd="0" presId="urn:microsoft.com/office/officeart/2005/8/layout/hierarchy1"/>
    <dgm:cxn modelId="{202D269D-214A-4926-862F-AEFC5F23F225}" type="presParOf" srcId="{0685BB1F-70CB-4975-942D-9B7183DA2A5E}" destId="{CB320AAE-F29B-45C3-85AA-6FD85C54E267}" srcOrd="1" destOrd="0" presId="urn:microsoft.com/office/officeart/2005/8/layout/hierarchy1"/>
    <dgm:cxn modelId="{3BA3F6C5-E7C5-4799-BF3B-BF0F9E2A2665}" type="presParOf" srcId="{FA6D9D08-A5F1-4468-BCC1-7654E7F61DE7}" destId="{67C7FA29-7B81-4844-82C4-B0991185A1E7}" srcOrd="2" destOrd="0" presId="urn:microsoft.com/office/officeart/2005/8/layout/hierarchy1"/>
    <dgm:cxn modelId="{3B54E27B-D944-40EA-A8E3-AB9E2F64139E}" type="presParOf" srcId="{67C7FA29-7B81-4844-82C4-B0991185A1E7}" destId="{6841ECCD-C533-40F7-B1D0-D2548EC5C128}" srcOrd="0" destOrd="0" presId="urn:microsoft.com/office/officeart/2005/8/layout/hierarchy1"/>
    <dgm:cxn modelId="{4E08D97A-8E4F-44A0-BD4E-EB7E958C9704}" type="presParOf" srcId="{6841ECCD-C533-40F7-B1D0-D2548EC5C128}" destId="{9E1714BD-00E6-40C4-9923-EE80EFCFE3F1}" srcOrd="0" destOrd="0" presId="urn:microsoft.com/office/officeart/2005/8/layout/hierarchy1"/>
    <dgm:cxn modelId="{FAD0AD74-9B62-494D-9E17-61CDAE3AD1FD}" type="presParOf" srcId="{6841ECCD-C533-40F7-B1D0-D2548EC5C128}" destId="{48CB1BE7-8698-4480-B03B-91C6205C77B3}" srcOrd="1" destOrd="0" presId="urn:microsoft.com/office/officeart/2005/8/layout/hierarchy1"/>
    <dgm:cxn modelId="{0F9156C3-4899-47AF-A425-BE3D9C2DF80C}" type="presParOf" srcId="{67C7FA29-7B81-4844-82C4-B0991185A1E7}" destId="{18B4FB31-A015-4ECB-B15E-8B7F8269F60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9CE3E9-7E03-4CFB-A6E5-E3992268DBC6}">
      <dsp:nvSpPr>
        <dsp:cNvPr id="0" name=""/>
        <dsp:cNvSpPr/>
      </dsp:nvSpPr>
      <dsp:spPr>
        <a:xfrm>
          <a:off x="1131380" y="300872"/>
          <a:ext cx="1286200" cy="12862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55AE512-A7FD-430C-9392-9FCA828690CD}">
      <dsp:nvSpPr>
        <dsp:cNvPr id="0" name=""/>
        <dsp:cNvSpPr/>
      </dsp:nvSpPr>
      <dsp:spPr>
        <a:xfrm>
          <a:off x="345369" y="1941123"/>
          <a:ext cx="2858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QRIS Eligibility</a:t>
          </a:r>
        </a:p>
      </dsp:txBody>
      <dsp:txXfrm>
        <a:off x="345369" y="1941123"/>
        <a:ext cx="2858223" cy="720000"/>
      </dsp:txXfrm>
    </dsp:sp>
    <dsp:sp modelId="{CD9D527D-89F7-4AF4-97E4-7C2BED8D91FC}">
      <dsp:nvSpPr>
        <dsp:cNvPr id="0" name=""/>
        <dsp:cNvSpPr/>
      </dsp:nvSpPr>
      <dsp:spPr>
        <a:xfrm>
          <a:off x="4489792" y="300872"/>
          <a:ext cx="1286200" cy="12862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16F9D2D-F768-4285-A16C-FBF160E19997}">
      <dsp:nvSpPr>
        <dsp:cNvPr id="0" name=""/>
        <dsp:cNvSpPr/>
      </dsp:nvSpPr>
      <dsp:spPr>
        <a:xfrm>
          <a:off x="3703781" y="1941123"/>
          <a:ext cx="2858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Changes in STAR Ratings</a:t>
          </a:r>
        </a:p>
      </dsp:txBody>
      <dsp:txXfrm>
        <a:off x="3703781" y="1941123"/>
        <a:ext cx="2858223" cy="720000"/>
      </dsp:txXfrm>
    </dsp:sp>
    <dsp:sp modelId="{A6922F79-250E-495C-B82D-8449F679B7F2}">
      <dsp:nvSpPr>
        <dsp:cNvPr id="0" name=""/>
        <dsp:cNvSpPr/>
      </dsp:nvSpPr>
      <dsp:spPr>
        <a:xfrm>
          <a:off x="7848205" y="300872"/>
          <a:ext cx="1286200" cy="12862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7D9F95C-0681-4A79-812D-F74E7ABAD48D}">
      <dsp:nvSpPr>
        <dsp:cNvPr id="0" name=""/>
        <dsp:cNvSpPr/>
      </dsp:nvSpPr>
      <dsp:spPr>
        <a:xfrm>
          <a:off x="7062193" y="1941123"/>
          <a:ext cx="2858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Incentive Model</a:t>
          </a:r>
        </a:p>
      </dsp:txBody>
      <dsp:txXfrm>
        <a:off x="7062193" y="1941123"/>
        <a:ext cx="2858223"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EB2F5-EA57-43D1-BC91-5B21327AF750}">
      <dsp:nvSpPr>
        <dsp:cNvPr id="0" name=""/>
        <dsp:cNvSpPr/>
      </dsp:nvSpPr>
      <dsp:spPr>
        <a:xfrm>
          <a:off x="0" y="14851"/>
          <a:ext cx="6832212" cy="1005543"/>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Changes are retroactive to July 1, 2026</a:t>
          </a:r>
        </a:p>
      </dsp:txBody>
      <dsp:txXfrm>
        <a:off x="49087" y="63938"/>
        <a:ext cx="6734038" cy="907369"/>
      </dsp:txXfrm>
    </dsp:sp>
    <dsp:sp modelId="{F58BC782-4497-4CB8-B019-C30C826EDCEF}">
      <dsp:nvSpPr>
        <dsp:cNvPr id="0" name=""/>
        <dsp:cNvSpPr/>
      </dsp:nvSpPr>
      <dsp:spPr>
        <a:xfrm>
          <a:off x="0" y="1072234"/>
          <a:ext cx="6832212" cy="1005543"/>
        </a:xfrm>
        <a:prstGeom prst="roundRect">
          <a:avLst/>
        </a:prstGeom>
        <a:gradFill rotWithShape="0">
          <a:gsLst>
            <a:gs pos="0">
              <a:schemeClr val="accent2">
                <a:hueOff val="-209531"/>
                <a:satOff val="-2415"/>
                <a:lumOff val="540"/>
                <a:alphaOff val="0"/>
                <a:tint val="96000"/>
                <a:lumMod val="104000"/>
              </a:schemeClr>
            </a:gs>
            <a:gs pos="100000">
              <a:schemeClr val="accent2">
                <a:hueOff val="-209531"/>
                <a:satOff val="-2415"/>
                <a:lumOff val="54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Changes are specifically to incentive payments and processes</a:t>
          </a:r>
        </a:p>
      </dsp:txBody>
      <dsp:txXfrm>
        <a:off x="49087" y="1121321"/>
        <a:ext cx="6734038" cy="907369"/>
      </dsp:txXfrm>
    </dsp:sp>
    <dsp:sp modelId="{E41DFFB6-7D71-4F10-B755-FE7B5F38AB78}">
      <dsp:nvSpPr>
        <dsp:cNvPr id="0" name=""/>
        <dsp:cNvSpPr/>
      </dsp:nvSpPr>
      <dsp:spPr>
        <a:xfrm>
          <a:off x="0" y="2129617"/>
          <a:ext cx="6832212" cy="1005543"/>
        </a:xfrm>
        <a:prstGeom prst="roundRect">
          <a:avLst/>
        </a:prstGeom>
        <a:gradFill rotWithShape="0">
          <a:gsLst>
            <a:gs pos="0">
              <a:schemeClr val="accent2">
                <a:hueOff val="-419062"/>
                <a:satOff val="-4829"/>
                <a:lumOff val="1079"/>
                <a:alphaOff val="0"/>
                <a:tint val="96000"/>
                <a:lumMod val="104000"/>
              </a:schemeClr>
            </a:gs>
            <a:gs pos="100000">
              <a:schemeClr val="accent2">
                <a:hueOff val="-419062"/>
                <a:satOff val="-4829"/>
                <a:lumOff val="107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All QRIS participating providers not currently in the Arise CARE system now must register in the system and maintain enrollments</a:t>
          </a:r>
        </a:p>
      </dsp:txBody>
      <dsp:txXfrm>
        <a:off x="49087" y="2178704"/>
        <a:ext cx="6734038" cy="907369"/>
      </dsp:txXfrm>
    </dsp:sp>
    <dsp:sp modelId="{8A7FD1BD-F411-4CC7-9A0B-98DFF89A3E65}">
      <dsp:nvSpPr>
        <dsp:cNvPr id="0" name=""/>
        <dsp:cNvSpPr/>
      </dsp:nvSpPr>
      <dsp:spPr>
        <a:xfrm>
          <a:off x="0" y="3187001"/>
          <a:ext cx="6832212" cy="1005543"/>
        </a:xfrm>
        <a:prstGeom prst="roundRect">
          <a:avLst/>
        </a:prstGeom>
        <a:gradFill rotWithShape="0">
          <a:gsLst>
            <a:gs pos="0">
              <a:schemeClr val="accent2">
                <a:hueOff val="-628592"/>
                <a:satOff val="-7244"/>
                <a:lumOff val="1619"/>
                <a:alphaOff val="0"/>
                <a:tint val="96000"/>
                <a:lumMod val="104000"/>
              </a:schemeClr>
            </a:gs>
            <a:gs pos="100000">
              <a:schemeClr val="accent2">
                <a:hueOff val="-628592"/>
                <a:satOff val="-7244"/>
                <a:lumOff val="161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Payments are based on enrollments instead of capacity</a:t>
          </a:r>
        </a:p>
      </dsp:txBody>
      <dsp:txXfrm>
        <a:off x="49087" y="3236088"/>
        <a:ext cx="6734038" cy="907369"/>
      </dsp:txXfrm>
    </dsp:sp>
    <dsp:sp modelId="{47F8BFEF-0DED-4765-A062-98F96320C5E1}">
      <dsp:nvSpPr>
        <dsp:cNvPr id="0" name=""/>
        <dsp:cNvSpPr/>
      </dsp:nvSpPr>
      <dsp:spPr>
        <a:xfrm>
          <a:off x="0" y="4244384"/>
          <a:ext cx="6832212" cy="1005543"/>
        </a:xfrm>
        <a:prstGeom prst="roundRect">
          <a:avLst/>
        </a:prstGeom>
        <a:gradFill rotWithShape="0">
          <a:gsLst>
            <a:gs pos="0">
              <a:schemeClr val="accent2">
                <a:hueOff val="-838123"/>
                <a:satOff val="-9658"/>
                <a:lumOff val="2159"/>
                <a:alphaOff val="0"/>
                <a:tint val="96000"/>
                <a:lumMod val="104000"/>
              </a:schemeClr>
            </a:gs>
            <a:gs pos="100000">
              <a:schemeClr val="accent2">
                <a:hueOff val="-838123"/>
                <a:satOff val="-9658"/>
                <a:lumOff val="215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Providers are subject to file audits of enrolled children   </a:t>
          </a:r>
        </a:p>
      </dsp:txBody>
      <dsp:txXfrm>
        <a:off x="49087" y="4293471"/>
        <a:ext cx="6734038" cy="9073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3019D-433E-43AB-812C-0DBC2E587E7A}">
      <dsp:nvSpPr>
        <dsp:cNvPr id="0" name=""/>
        <dsp:cNvSpPr/>
      </dsp:nvSpPr>
      <dsp:spPr>
        <a:xfrm>
          <a:off x="0" y="226556"/>
          <a:ext cx="8915400" cy="50368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Over inflated capacities</a:t>
          </a:r>
        </a:p>
      </dsp:txBody>
      <dsp:txXfrm>
        <a:off x="24588" y="251144"/>
        <a:ext cx="8866224" cy="454509"/>
      </dsp:txXfrm>
    </dsp:sp>
    <dsp:sp modelId="{9399E66C-FF1B-41C0-8447-800C4911EDF9}">
      <dsp:nvSpPr>
        <dsp:cNvPr id="0" name=""/>
        <dsp:cNvSpPr/>
      </dsp:nvSpPr>
      <dsp:spPr>
        <a:xfrm>
          <a:off x="0" y="790721"/>
          <a:ext cx="8915400" cy="50368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Providers with no enrollments or enrollments of relative children only</a:t>
          </a:r>
        </a:p>
      </dsp:txBody>
      <dsp:txXfrm>
        <a:off x="24588" y="815309"/>
        <a:ext cx="8866224" cy="454509"/>
      </dsp:txXfrm>
    </dsp:sp>
    <dsp:sp modelId="{81077630-D344-4E84-AD8A-6DCD93535B1F}">
      <dsp:nvSpPr>
        <dsp:cNvPr id="0" name=""/>
        <dsp:cNvSpPr/>
      </dsp:nvSpPr>
      <dsp:spPr>
        <a:xfrm>
          <a:off x="0" y="1354886"/>
          <a:ext cx="8915400" cy="50368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Low participation in attaining higher ratings from STAR 1</a:t>
          </a:r>
        </a:p>
      </dsp:txBody>
      <dsp:txXfrm>
        <a:off x="24588" y="1379474"/>
        <a:ext cx="8866224" cy="454509"/>
      </dsp:txXfrm>
    </dsp:sp>
    <dsp:sp modelId="{2E7505AF-2D4F-494B-8D78-D23AAB9E5C9E}">
      <dsp:nvSpPr>
        <dsp:cNvPr id="0" name=""/>
        <dsp:cNvSpPr/>
      </dsp:nvSpPr>
      <dsp:spPr>
        <a:xfrm>
          <a:off x="0" y="1919051"/>
          <a:ext cx="8915400" cy="50368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Higher funding amounts-no higher levels of quality </a:t>
          </a:r>
        </a:p>
      </dsp:txBody>
      <dsp:txXfrm>
        <a:off x="24588" y="1943639"/>
        <a:ext cx="8866224" cy="454509"/>
      </dsp:txXfrm>
    </dsp:sp>
    <dsp:sp modelId="{01A971C4-BF7F-4C32-9A91-8F18373B44EF}">
      <dsp:nvSpPr>
        <dsp:cNvPr id="0" name=""/>
        <dsp:cNvSpPr/>
      </dsp:nvSpPr>
      <dsp:spPr>
        <a:xfrm>
          <a:off x="0" y="2483216"/>
          <a:ext cx="8915400" cy="50368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Minimum impact to over 70% of providers</a:t>
          </a:r>
        </a:p>
      </dsp:txBody>
      <dsp:txXfrm>
        <a:off x="24588" y="2507804"/>
        <a:ext cx="8866224" cy="454509"/>
      </dsp:txXfrm>
    </dsp:sp>
    <dsp:sp modelId="{5B6AE165-46A6-44A9-AC54-B8EF2B5D9012}">
      <dsp:nvSpPr>
        <dsp:cNvPr id="0" name=""/>
        <dsp:cNvSpPr/>
      </dsp:nvSpPr>
      <dsp:spPr>
        <a:xfrm>
          <a:off x="0" y="3047381"/>
          <a:ext cx="8915400" cy="50368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Funding levels not increasing enrollments</a:t>
          </a:r>
        </a:p>
      </dsp:txBody>
      <dsp:txXfrm>
        <a:off x="24588" y="3071969"/>
        <a:ext cx="8866224" cy="4545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06D1A-B120-4C87-A238-D45768369002}">
      <dsp:nvSpPr>
        <dsp:cNvPr id="0" name=""/>
        <dsp:cNvSpPr/>
      </dsp:nvSpPr>
      <dsp:spPr>
        <a:xfrm>
          <a:off x="0" y="2570"/>
          <a:ext cx="6832212"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25AE95A7-7F7B-4CDC-B856-675DF345A609}">
      <dsp:nvSpPr>
        <dsp:cNvPr id="0" name=""/>
        <dsp:cNvSpPr/>
      </dsp:nvSpPr>
      <dsp:spPr>
        <a:xfrm>
          <a:off x="0" y="2570"/>
          <a:ext cx="6832212"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Licensed programs may only opt-in at the initial and renewal license application period to participate as a STAR 1.</a:t>
          </a:r>
        </a:p>
      </dsp:txBody>
      <dsp:txXfrm>
        <a:off x="0" y="2570"/>
        <a:ext cx="6832212" cy="1753212"/>
      </dsp:txXfrm>
    </dsp:sp>
    <dsp:sp modelId="{4845B031-8457-4B95-A454-261D73719BA0}">
      <dsp:nvSpPr>
        <dsp:cNvPr id="0" name=""/>
        <dsp:cNvSpPr/>
      </dsp:nvSpPr>
      <dsp:spPr>
        <a:xfrm>
          <a:off x="0" y="1755783"/>
          <a:ext cx="6832212" cy="0"/>
        </a:xfrm>
        <a:prstGeom prst="line">
          <a:avLst/>
        </a:prstGeom>
        <a:gradFill rotWithShape="0">
          <a:gsLst>
            <a:gs pos="0">
              <a:schemeClr val="accent2">
                <a:hueOff val="-419062"/>
                <a:satOff val="-4829"/>
                <a:lumOff val="1079"/>
                <a:alphaOff val="0"/>
                <a:tint val="96000"/>
                <a:lumMod val="104000"/>
              </a:schemeClr>
            </a:gs>
            <a:gs pos="100000">
              <a:schemeClr val="accent2">
                <a:hueOff val="-419062"/>
                <a:satOff val="-4829"/>
                <a:lumOff val="1079"/>
                <a:alphaOff val="0"/>
                <a:shade val="98000"/>
                <a:lumMod val="94000"/>
              </a:schemeClr>
            </a:gs>
          </a:gsLst>
          <a:lin ang="5400000" scaled="0"/>
        </a:gradFill>
        <a:ln w="9525" cap="rnd" cmpd="sng" algn="ctr">
          <a:solidFill>
            <a:schemeClr val="accent2">
              <a:hueOff val="-419062"/>
              <a:satOff val="-4829"/>
              <a:lumOff val="1079"/>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AC811EF3-22DD-419D-83BC-D59B1F4D6171}">
      <dsp:nvSpPr>
        <dsp:cNvPr id="0" name=""/>
        <dsp:cNvSpPr/>
      </dsp:nvSpPr>
      <dsp:spPr>
        <a:xfrm>
          <a:off x="0" y="1755783"/>
          <a:ext cx="6832212"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Participation as a STAR 1 is voluntary and shall have no effect on the DHR licensing process. </a:t>
          </a:r>
        </a:p>
      </dsp:txBody>
      <dsp:txXfrm>
        <a:off x="0" y="1755783"/>
        <a:ext cx="6832212" cy="1753212"/>
      </dsp:txXfrm>
    </dsp:sp>
    <dsp:sp modelId="{8CD728FB-2BB2-4CFF-AC06-C00585BC215E}">
      <dsp:nvSpPr>
        <dsp:cNvPr id="0" name=""/>
        <dsp:cNvSpPr/>
      </dsp:nvSpPr>
      <dsp:spPr>
        <a:xfrm>
          <a:off x="0" y="3508995"/>
          <a:ext cx="6832212" cy="0"/>
        </a:xfrm>
        <a:prstGeom prst="line">
          <a:avLst/>
        </a:prstGeom>
        <a:gradFill rotWithShape="0">
          <a:gsLst>
            <a:gs pos="0">
              <a:schemeClr val="accent2">
                <a:hueOff val="-838123"/>
                <a:satOff val="-9658"/>
                <a:lumOff val="2159"/>
                <a:alphaOff val="0"/>
                <a:tint val="96000"/>
                <a:lumMod val="104000"/>
              </a:schemeClr>
            </a:gs>
            <a:gs pos="100000">
              <a:schemeClr val="accent2">
                <a:hueOff val="-838123"/>
                <a:satOff val="-9658"/>
                <a:lumOff val="2159"/>
                <a:alphaOff val="0"/>
                <a:shade val="98000"/>
                <a:lumMod val="94000"/>
              </a:schemeClr>
            </a:gs>
          </a:gsLst>
          <a:lin ang="5400000" scaled="0"/>
        </a:gradFill>
        <a:ln w="9525" cap="rnd" cmpd="sng" algn="ctr">
          <a:solidFill>
            <a:schemeClr val="accent2">
              <a:hueOff val="-838123"/>
              <a:satOff val="-9658"/>
              <a:lumOff val="2159"/>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36F914A-3720-4B48-94DD-21CB4A634F4C}">
      <dsp:nvSpPr>
        <dsp:cNvPr id="0" name=""/>
        <dsp:cNvSpPr/>
      </dsp:nvSpPr>
      <dsp:spPr>
        <a:xfrm>
          <a:off x="0" y="3508995"/>
          <a:ext cx="6832212"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Providers may opt-out at any time, in writing, to their licensing consultant or </a:t>
          </a:r>
          <a:r>
            <a:rPr lang="en-US" sz="2500" kern="1200" dirty="0">
              <a:hlinkClick xmlns:r="http://schemas.openxmlformats.org/officeDocument/2006/relationships" r:id="rId1"/>
            </a:rPr>
            <a:t>dhr_qrispayments@dhr.alabama.gov</a:t>
          </a:r>
          <a:endParaRPr lang="en-US" sz="2500" kern="1200" dirty="0"/>
        </a:p>
        <a:p>
          <a:pPr marL="0" lvl="0" indent="0" algn="l" defTabSz="1111250">
            <a:lnSpc>
              <a:spcPct val="90000"/>
            </a:lnSpc>
            <a:spcBef>
              <a:spcPct val="0"/>
            </a:spcBef>
            <a:spcAft>
              <a:spcPct val="35000"/>
            </a:spcAft>
            <a:buNone/>
          </a:pPr>
          <a:r>
            <a:rPr lang="en-US" sz="2500" kern="1200" dirty="0"/>
            <a:t> </a:t>
          </a:r>
        </a:p>
      </dsp:txBody>
      <dsp:txXfrm>
        <a:off x="0" y="3508995"/>
        <a:ext cx="6832212" cy="17532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C91BB-9372-4664-89D8-24CE739A8EF7}">
      <dsp:nvSpPr>
        <dsp:cNvPr id="0" name=""/>
        <dsp:cNvSpPr/>
      </dsp:nvSpPr>
      <dsp:spPr>
        <a:xfrm>
          <a:off x="0" y="1784"/>
          <a:ext cx="8987404"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E68633-B569-4BA0-BD4B-690CE3EC3018}">
      <dsp:nvSpPr>
        <dsp:cNvPr id="0" name=""/>
        <dsp:cNvSpPr/>
      </dsp:nvSpPr>
      <dsp:spPr>
        <a:xfrm>
          <a:off x="0" y="1784"/>
          <a:ext cx="8987404" cy="1216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Programs that are exempted from licensure may only participate at levels STAR 2 through 5.</a:t>
          </a:r>
        </a:p>
      </dsp:txBody>
      <dsp:txXfrm>
        <a:off x="0" y="1784"/>
        <a:ext cx="8987404" cy="1216790"/>
      </dsp:txXfrm>
    </dsp:sp>
    <dsp:sp modelId="{2DE65E38-8868-4637-A7E4-1DC76D34810A}">
      <dsp:nvSpPr>
        <dsp:cNvPr id="0" name=""/>
        <dsp:cNvSpPr/>
      </dsp:nvSpPr>
      <dsp:spPr>
        <a:xfrm>
          <a:off x="0" y="1218575"/>
          <a:ext cx="8987404"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7AB822-FF8C-4B25-9EF6-FEE0E4003306}">
      <dsp:nvSpPr>
        <dsp:cNvPr id="0" name=""/>
        <dsp:cNvSpPr/>
      </dsp:nvSpPr>
      <dsp:spPr>
        <a:xfrm>
          <a:off x="0" y="1218575"/>
          <a:ext cx="8987404" cy="1216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Programs operating for 4 hours or less, special activities programs, summer camps, or faith-based exemptions are not allowed to participate in Alabama Quality STARS. </a:t>
          </a:r>
        </a:p>
      </dsp:txBody>
      <dsp:txXfrm>
        <a:off x="0" y="1218575"/>
        <a:ext cx="8987404" cy="1216790"/>
      </dsp:txXfrm>
    </dsp:sp>
    <dsp:sp modelId="{559866EE-BBE9-436D-B00B-C3F4804871DE}">
      <dsp:nvSpPr>
        <dsp:cNvPr id="0" name=""/>
        <dsp:cNvSpPr/>
      </dsp:nvSpPr>
      <dsp:spPr>
        <a:xfrm>
          <a:off x="0" y="2435365"/>
          <a:ext cx="8987404"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AEE3A2-BBEA-40FC-93B0-0C498EE89598}">
      <dsp:nvSpPr>
        <dsp:cNvPr id="0" name=""/>
        <dsp:cNvSpPr/>
      </dsp:nvSpPr>
      <dsp:spPr>
        <a:xfrm>
          <a:off x="0" y="2435365"/>
          <a:ext cx="8987404" cy="1216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Programs must apply to be assessed for a STAR rating of 2 through 5 with the Alabama Quality STARS Program.  </a:t>
          </a:r>
        </a:p>
      </dsp:txBody>
      <dsp:txXfrm>
        <a:off x="0" y="2435365"/>
        <a:ext cx="8987404" cy="12167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ED8A7-C1E6-4E0D-A98F-AD79E4E27F16}">
      <dsp:nvSpPr>
        <dsp:cNvPr id="0" name=""/>
        <dsp:cNvSpPr/>
      </dsp:nvSpPr>
      <dsp:spPr>
        <a:xfrm>
          <a:off x="0" y="2570"/>
          <a:ext cx="6832212"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19CAC87B-5064-4D92-88A8-317F493EFE2B}">
      <dsp:nvSpPr>
        <dsp:cNvPr id="0" name=""/>
        <dsp:cNvSpPr/>
      </dsp:nvSpPr>
      <dsp:spPr>
        <a:xfrm>
          <a:off x="0" y="2570"/>
          <a:ext cx="6832212"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All programs must register in the Division’s Arise CARE Provider Portal including those not licensed by the Department. </a:t>
          </a:r>
        </a:p>
      </dsp:txBody>
      <dsp:txXfrm>
        <a:off x="0" y="2570"/>
        <a:ext cx="6832212" cy="1753212"/>
      </dsp:txXfrm>
    </dsp:sp>
    <dsp:sp modelId="{6A621A16-F282-4521-A979-FCF240BC297F}">
      <dsp:nvSpPr>
        <dsp:cNvPr id="0" name=""/>
        <dsp:cNvSpPr/>
      </dsp:nvSpPr>
      <dsp:spPr>
        <a:xfrm>
          <a:off x="0" y="1755783"/>
          <a:ext cx="6832212" cy="0"/>
        </a:xfrm>
        <a:prstGeom prst="line">
          <a:avLst/>
        </a:prstGeom>
        <a:gradFill rotWithShape="0">
          <a:gsLst>
            <a:gs pos="0">
              <a:schemeClr val="accent2">
                <a:hueOff val="-419062"/>
                <a:satOff val="-4829"/>
                <a:lumOff val="1079"/>
                <a:alphaOff val="0"/>
                <a:tint val="96000"/>
                <a:lumMod val="104000"/>
              </a:schemeClr>
            </a:gs>
            <a:gs pos="100000">
              <a:schemeClr val="accent2">
                <a:hueOff val="-419062"/>
                <a:satOff val="-4829"/>
                <a:lumOff val="1079"/>
                <a:alphaOff val="0"/>
                <a:shade val="98000"/>
                <a:lumMod val="94000"/>
              </a:schemeClr>
            </a:gs>
          </a:gsLst>
          <a:lin ang="5400000" scaled="0"/>
        </a:gradFill>
        <a:ln w="9525" cap="rnd" cmpd="sng" algn="ctr">
          <a:solidFill>
            <a:schemeClr val="accent2">
              <a:hueOff val="-419062"/>
              <a:satOff val="-4829"/>
              <a:lumOff val="1079"/>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E575AC57-8BF8-46EF-A117-9C5618237E5B}">
      <dsp:nvSpPr>
        <dsp:cNvPr id="0" name=""/>
        <dsp:cNvSpPr/>
      </dsp:nvSpPr>
      <dsp:spPr>
        <a:xfrm>
          <a:off x="0" y="1755783"/>
          <a:ext cx="6832212"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All programs participating in QRIS must enter and maintain private-pay enrollment. Failure to do so will not invalidate the STAR rating but no incentive will be paid.</a:t>
          </a:r>
        </a:p>
      </dsp:txBody>
      <dsp:txXfrm>
        <a:off x="0" y="1755783"/>
        <a:ext cx="6832212" cy="1753212"/>
      </dsp:txXfrm>
    </dsp:sp>
    <dsp:sp modelId="{3C47451B-3C7F-45D7-B586-F7C865194194}">
      <dsp:nvSpPr>
        <dsp:cNvPr id="0" name=""/>
        <dsp:cNvSpPr/>
      </dsp:nvSpPr>
      <dsp:spPr>
        <a:xfrm>
          <a:off x="0" y="3508995"/>
          <a:ext cx="6832212" cy="0"/>
        </a:xfrm>
        <a:prstGeom prst="line">
          <a:avLst/>
        </a:prstGeom>
        <a:gradFill rotWithShape="0">
          <a:gsLst>
            <a:gs pos="0">
              <a:schemeClr val="accent2">
                <a:hueOff val="-838123"/>
                <a:satOff val="-9658"/>
                <a:lumOff val="2159"/>
                <a:alphaOff val="0"/>
                <a:tint val="96000"/>
                <a:lumMod val="104000"/>
              </a:schemeClr>
            </a:gs>
            <a:gs pos="100000">
              <a:schemeClr val="accent2">
                <a:hueOff val="-838123"/>
                <a:satOff val="-9658"/>
                <a:lumOff val="2159"/>
                <a:alphaOff val="0"/>
                <a:shade val="98000"/>
                <a:lumMod val="94000"/>
              </a:schemeClr>
            </a:gs>
          </a:gsLst>
          <a:lin ang="5400000" scaled="0"/>
        </a:gradFill>
        <a:ln w="9525" cap="rnd" cmpd="sng" algn="ctr">
          <a:solidFill>
            <a:schemeClr val="accent2">
              <a:hueOff val="-838123"/>
              <a:satOff val="-9658"/>
              <a:lumOff val="2159"/>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04247B71-7267-4C38-878E-CF5A210DA58B}">
      <dsp:nvSpPr>
        <dsp:cNvPr id="0" name=""/>
        <dsp:cNvSpPr/>
      </dsp:nvSpPr>
      <dsp:spPr>
        <a:xfrm>
          <a:off x="0" y="3508995"/>
          <a:ext cx="6832212"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Programs participating in the Child Care Subsidy Program must also enter and maintain private-pay enrollment. </a:t>
          </a:r>
        </a:p>
      </dsp:txBody>
      <dsp:txXfrm>
        <a:off x="0" y="3508995"/>
        <a:ext cx="6832212" cy="17532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E0906F-B95B-4840-892A-36ADAA0B07FA}">
      <dsp:nvSpPr>
        <dsp:cNvPr id="0" name=""/>
        <dsp:cNvSpPr/>
      </dsp:nvSpPr>
      <dsp:spPr>
        <a:xfrm>
          <a:off x="8137" y="340725"/>
          <a:ext cx="888502" cy="88850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D8020B-BE97-43B6-9EEC-14DDAEEC3FD9}">
      <dsp:nvSpPr>
        <dsp:cNvPr id="0" name=""/>
        <dsp:cNvSpPr/>
      </dsp:nvSpPr>
      <dsp:spPr>
        <a:xfrm>
          <a:off x="194722" y="527311"/>
          <a:ext cx="515331" cy="5153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CB288F-9A1B-4577-9FFF-FF4892784E20}">
      <dsp:nvSpPr>
        <dsp:cNvPr id="0" name=""/>
        <dsp:cNvSpPr/>
      </dsp:nvSpPr>
      <dsp:spPr>
        <a:xfrm>
          <a:off x="1087033" y="340725"/>
          <a:ext cx="2094327" cy="88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All programs must be open and operating at least one year prior to receiving an incentive at any star level and in a “good standing”</a:t>
          </a:r>
        </a:p>
      </dsp:txBody>
      <dsp:txXfrm>
        <a:off x="1087033" y="340725"/>
        <a:ext cx="2094327" cy="888502"/>
      </dsp:txXfrm>
    </dsp:sp>
    <dsp:sp modelId="{F07D7186-8274-4AF4-8071-1CE4B5DDA109}">
      <dsp:nvSpPr>
        <dsp:cNvPr id="0" name=""/>
        <dsp:cNvSpPr/>
      </dsp:nvSpPr>
      <dsp:spPr>
        <a:xfrm>
          <a:off x="3546281" y="340725"/>
          <a:ext cx="888502" cy="88850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40E178-A169-4770-8A33-97DC0D8285C6}">
      <dsp:nvSpPr>
        <dsp:cNvPr id="0" name=""/>
        <dsp:cNvSpPr/>
      </dsp:nvSpPr>
      <dsp:spPr>
        <a:xfrm>
          <a:off x="3732866" y="527311"/>
          <a:ext cx="515331" cy="5153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D3D45AF-6FE0-40C9-BFD5-A15CD4D1242F}">
      <dsp:nvSpPr>
        <dsp:cNvPr id="0" name=""/>
        <dsp:cNvSpPr/>
      </dsp:nvSpPr>
      <dsp:spPr>
        <a:xfrm>
          <a:off x="4625177" y="340725"/>
          <a:ext cx="2094327" cy="88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Programs not licensed by the Department must not be subject to any investigation known by the Department to be considered to participate and receive an incentive. </a:t>
          </a:r>
        </a:p>
      </dsp:txBody>
      <dsp:txXfrm>
        <a:off x="4625177" y="340725"/>
        <a:ext cx="2094327" cy="888502"/>
      </dsp:txXfrm>
    </dsp:sp>
    <dsp:sp modelId="{16CD77B3-A835-4674-946C-6BB0CBDC4126}">
      <dsp:nvSpPr>
        <dsp:cNvPr id="0" name=""/>
        <dsp:cNvSpPr/>
      </dsp:nvSpPr>
      <dsp:spPr>
        <a:xfrm>
          <a:off x="7084425" y="340725"/>
          <a:ext cx="888502" cy="88850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D3CF79-43A1-4357-B49E-DD421ECC1977}">
      <dsp:nvSpPr>
        <dsp:cNvPr id="0" name=""/>
        <dsp:cNvSpPr/>
      </dsp:nvSpPr>
      <dsp:spPr>
        <a:xfrm>
          <a:off x="7271010" y="527311"/>
          <a:ext cx="515331" cy="5153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1BFDC1B-A7ED-48C2-A7D3-ED8120C7A2D4}">
      <dsp:nvSpPr>
        <dsp:cNvPr id="0" name=""/>
        <dsp:cNvSpPr/>
      </dsp:nvSpPr>
      <dsp:spPr>
        <a:xfrm>
          <a:off x="8163321" y="340725"/>
          <a:ext cx="2094327" cy="88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All programs will be paid by enrollment per the Department’s enrollment criteria, both private and subsidy pay. </a:t>
          </a:r>
        </a:p>
      </dsp:txBody>
      <dsp:txXfrm>
        <a:off x="8163321" y="340725"/>
        <a:ext cx="2094327" cy="888502"/>
      </dsp:txXfrm>
    </dsp:sp>
    <dsp:sp modelId="{903C5EDB-65A8-4034-B61D-CF96D76FC2D6}">
      <dsp:nvSpPr>
        <dsp:cNvPr id="0" name=""/>
        <dsp:cNvSpPr/>
      </dsp:nvSpPr>
      <dsp:spPr>
        <a:xfrm>
          <a:off x="8137" y="1732767"/>
          <a:ext cx="888502" cy="88850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E33D63-FB94-45D9-A515-AC3B4041F143}">
      <dsp:nvSpPr>
        <dsp:cNvPr id="0" name=""/>
        <dsp:cNvSpPr/>
      </dsp:nvSpPr>
      <dsp:spPr>
        <a:xfrm>
          <a:off x="194722" y="1919353"/>
          <a:ext cx="515331" cy="5153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700B5EE-D437-4758-8A36-11D3D5D18AA3}">
      <dsp:nvSpPr>
        <dsp:cNvPr id="0" name=""/>
        <dsp:cNvSpPr/>
      </dsp:nvSpPr>
      <dsp:spPr>
        <a:xfrm>
          <a:off x="1087033" y="1732767"/>
          <a:ext cx="2094327" cy="88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dirty="0"/>
            <a:t>Centers must have a verified enrollment of at least 10% of the total licensed capacity to be eligible. </a:t>
          </a:r>
        </a:p>
      </dsp:txBody>
      <dsp:txXfrm>
        <a:off x="1087033" y="1732767"/>
        <a:ext cx="2094327" cy="888502"/>
      </dsp:txXfrm>
    </dsp:sp>
    <dsp:sp modelId="{EA6411D2-00B0-48B1-A7AE-6E68F1B8DE0F}">
      <dsp:nvSpPr>
        <dsp:cNvPr id="0" name=""/>
        <dsp:cNvSpPr/>
      </dsp:nvSpPr>
      <dsp:spPr>
        <a:xfrm>
          <a:off x="3546281" y="1732767"/>
          <a:ext cx="888502" cy="88850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C893D5-7431-42A4-B524-F832B89AFE17}">
      <dsp:nvSpPr>
        <dsp:cNvPr id="0" name=""/>
        <dsp:cNvSpPr/>
      </dsp:nvSpPr>
      <dsp:spPr>
        <a:xfrm>
          <a:off x="3732866" y="1919353"/>
          <a:ext cx="515331" cy="5153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91999C1-5455-4E15-B798-7BFD6D85248F}">
      <dsp:nvSpPr>
        <dsp:cNvPr id="0" name=""/>
        <dsp:cNvSpPr/>
      </dsp:nvSpPr>
      <dsp:spPr>
        <a:xfrm>
          <a:off x="4625177" y="1732767"/>
          <a:ext cx="2094327" cy="88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t>Family and Group Homes- Family must have a minimum of 2 children enrolled and Group must have a minimum of 5 enrolled to be paid at the corresponding level. </a:t>
          </a:r>
        </a:p>
      </dsp:txBody>
      <dsp:txXfrm>
        <a:off x="4625177" y="1732767"/>
        <a:ext cx="2094327" cy="8885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ACA72-1835-490F-AA54-D66A2ACAA039}">
      <dsp:nvSpPr>
        <dsp:cNvPr id="0" name=""/>
        <dsp:cNvSpPr/>
      </dsp:nvSpPr>
      <dsp:spPr>
        <a:xfrm>
          <a:off x="0" y="407404"/>
          <a:ext cx="2839256" cy="2467270"/>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5DF79244-E42D-470B-8E1F-76ED04A22F1D}">
      <dsp:nvSpPr>
        <dsp:cNvPr id="0" name=""/>
        <dsp:cNvSpPr/>
      </dsp:nvSpPr>
      <dsp:spPr>
        <a:xfrm>
          <a:off x="315472" y="707103"/>
          <a:ext cx="2839256" cy="2467270"/>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Attendance is each day a child is present at the facility. </a:t>
          </a:r>
        </a:p>
      </dsp:txBody>
      <dsp:txXfrm>
        <a:off x="387736" y="779367"/>
        <a:ext cx="2694728" cy="2322742"/>
      </dsp:txXfrm>
    </dsp:sp>
    <dsp:sp modelId="{70A66561-CED7-4C25-ABB6-98990DB75EC1}">
      <dsp:nvSpPr>
        <dsp:cNvPr id="0" name=""/>
        <dsp:cNvSpPr/>
      </dsp:nvSpPr>
      <dsp:spPr>
        <a:xfrm>
          <a:off x="3470202" y="407404"/>
          <a:ext cx="2839256" cy="3169114"/>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78D4B744-6035-43C6-A0F6-70EB0C61CC05}">
      <dsp:nvSpPr>
        <dsp:cNvPr id="0" name=""/>
        <dsp:cNvSpPr/>
      </dsp:nvSpPr>
      <dsp:spPr>
        <a:xfrm>
          <a:off x="3785675" y="707103"/>
          <a:ext cx="2839256" cy="316911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Enrollment begins the first date the child is authorized to attend a facility.</a:t>
          </a:r>
        </a:p>
      </dsp:txBody>
      <dsp:txXfrm>
        <a:off x="3868834" y="790262"/>
        <a:ext cx="2672938" cy="3002796"/>
      </dsp:txXfrm>
    </dsp:sp>
    <dsp:sp modelId="{71FA17AD-3C4C-4DE2-A846-AF503F5892AB}">
      <dsp:nvSpPr>
        <dsp:cNvPr id="0" name=""/>
        <dsp:cNvSpPr/>
      </dsp:nvSpPr>
      <dsp:spPr>
        <a:xfrm>
          <a:off x="6940404" y="407404"/>
          <a:ext cx="2839256" cy="3616312"/>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40BAF29D-BAB6-41DF-BD5C-145FBD0EF6A1}">
      <dsp:nvSpPr>
        <dsp:cNvPr id="0" name=""/>
        <dsp:cNvSpPr/>
      </dsp:nvSpPr>
      <dsp:spPr>
        <a:xfrm>
          <a:off x="7255877" y="707103"/>
          <a:ext cx="2839256" cy="3616312"/>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Capacity is the number of children authorized to be served at any given time. </a:t>
          </a:r>
        </a:p>
      </dsp:txBody>
      <dsp:txXfrm>
        <a:off x="7339036" y="790262"/>
        <a:ext cx="2672938" cy="344999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2996B-A5FC-4110-9C19-2560853123F7}">
      <dsp:nvSpPr>
        <dsp:cNvPr id="0" name=""/>
        <dsp:cNvSpPr/>
      </dsp:nvSpPr>
      <dsp:spPr>
        <a:xfrm rot="5400000">
          <a:off x="3697194" y="-1661272"/>
          <a:ext cx="5035295" cy="8539170"/>
        </a:xfrm>
        <a:prstGeom prst="round2SameRect">
          <a:avLst/>
        </a:prstGeom>
        <a:solidFill>
          <a:schemeClr val="dk2">
            <a:alpha val="90000"/>
            <a:tint val="40000"/>
            <a:hueOff val="0"/>
            <a:satOff val="0"/>
            <a:lumOff val="0"/>
            <a:alphaOff val="0"/>
          </a:schemeClr>
        </a:solidFill>
        <a:ln w="9525" cap="rnd"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ts val="400"/>
            </a:spcBef>
            <a:spcAft>
              <a:spcPct val="15000"/>
            </a:spcAft>
            <a:buChar char="•"/>
          </a:pPr>
          <a:r>
            <a:rPr lang="en-US" sz="2200" kern="1200" dirty="0"/>
            <a:t>Failure to submit accurate billing</a:t>
          </a:r>
        </a:p>
        <a:p>
          <a:pPr marL="228600" lvl="1" indent="-228600" algn="l" defTabSz="977900">
            <a:lnSpc>
              <a:spcPct val="90000"/>
            </a:lnSpc>
            <a:spcBef>
              <a:spcPts val="400"/>
            </a:spcBef>
            <a:spcAft>
              <a:spcPct val="15000"/>
            </a:spcAft>
            <a:buChar char="•"/>
          </a:pPr>
          <a:r>
            <a:rPr lang="en-US" sz="2200" kern="1200" dirty="0"/>
            <a:t>Failure to produce documentation for audits at the CMA/Department’s request</a:t>
          </a:r>
        </a:p>
        <a:p>
          <a:pPr marL="228600" lvl="1" indent="-228600" algn="l" defTabSz="977900">
            <a:lnSpc>
              <a:spcPct val="90000"/>
            </a:lnSpc>
            <a:spcBef>
              <a:spcPts val="400"/>
            </a:spcBef>
            <a:spcAft>
              <a:spcPct val="15000"/>
            </a:spcAft>
            <a:buChar char="•"/>
          </a:pPr>
          <a:r>
            <a:rPr lang="en-US" sz="2200" kern="1200" dirty="0"/>
            <a:t>Failure to comply with a Repayment Agreement</a:t>
          </a:r>
        </a:p>
        <a:p>
          <a:pPr marL="228600" lvl="1" indent="-228600" algn="l" defTabSz="977900">
            <a:lnSpc>
              <a:spcPct val="90000"/>
            </a:lnSpc>
            <a:spcBef>
              <a:spcPts val="400"/>
            </a:spcBef>
            <a:spcAft>
              <a:spcPct val="15000"/>
            </a:spcAft>
            <a:buChar char="•"/>
          </a:pPr>
          <a:r>
            <a:rPr lang="en-US" sz="2200" kern="1200" dirty="0"/>
            <a:t>Committing an Intentional Program Violation</a:t>
          </a:r>
        </a:p>
        <a:p>
          <a:pPr marL="228600" lvl="1" indent="-228600" algn="l" defTabSz="977900">
            <a:lnSpc>
              <a:spcPct val="90000"/>
            </a:lnSpc>
            <a:spcBef>
              <a:spcPts val="400"/>
            </a:spcBef>
            <a:spcAft>
              <a:spcPct val="15000"/>
            </a:spcAft>
            <a:buChar char="•"/>
          </a:pPr>
          <a:r>
            <a:rPr lang="en-US" sz="2200" kern="1200" dirty="0"/>
            <a:t>Failure to abide by your published policies or the guidelines set in the Provider Participation Requirements and Certifications/Provider Registration Guide</a:t>
          </a:r>
        </a:p>
        <a:p>
          <a:pPr marL="228600" lvl="1" indent="-228600" algn="l" defTabSz="977900">
            <a:lnSpc>
              <a:spcPct val="90000"/>
            </a:lnSpc>
            <a:spcBef>
              <a:spcPts val="400"/>
            </a:spcBef>
            <a:spcAft>
              <a:spcPct val="15000"/>
            </a:spcAft>
            <a:buChar char="•"/>
          </a:pPr>
          <a:r>
            <a:rPr lang="en-US" sz="2200" kern="1200" dirty="0"/>
            <a:t>Moving the payment functionality from the facility’s legal address (i.e. Scanning attendance for one location while the child attends a different location)</a:t>
          </a:r>
        </a:p>
        <a:p>
          <a:pPr marL="228600" lvl="1" indent="-228600" algn="l" defTabSz="977900">
            <a:lnSpc>
              <a:spcPct val="90000"/>
            </a:lnSpc>
            <a:spcBef>
              <a:spcPts val="400"/>
            </a:spcBef>
            <a:spcAft>
              <a:spcPct val="15000"/>
            </a:spcAft>
            <a:buChar char="•"/>
          </a:pPr>
          <a:r>
            <a:rPr lang="en-US" sz="2200" kern="1200" dirty="0"/>
            <a:t>Failure to collect the parental copayment</a:t>
          </a:r>
        </a:p>
      </dsp:txBody>
      <dsp:txXfrm rot="-5400000">
        <a:off x="1945257" y="336468"/>
        <a:ext cx="8293367" cy="4543689"/>
      </dsp:txXfrm>
    </dsp:sp>
    <dsp:sp modelId="{F168AC03-3C66-480F-80DC-DE6A5E680E3A}">
      <dsp:nvSpPr>
        <dsp:cNvPr id="0" name=""/>
        <dsp:cNvSpPr/>
      </dsp:nvSpPr>
      <dsp:spPr>
        <a:xfrm>
          <a:off x="0" y="0"/>
          <a:ext cx="1931668" cy="5216625"/>
        </a:xfrm>
        <a:prstGeom prst="roundRect">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b="1" kern="1200"/>
            <a:t>Examples</a:t>
          </a:r>
          <a:endParaRPr lang="en-US" sz="2600" kern="1200"/>
        </a:p>
      </dsp:txBody>
      <dsp:txXfrm>
        <a:off x="94296" y="94296"/>
        <a:ext cx="1743076" cy="502803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0A4D7-A901-429D-A5DC-86B789402C12}">
      <dsp:nvSpPr>
        <dsp:cNvPr id="0" name=""/>
        <dsp:cNvSpPr/>
      </dsp:nvSpPr>
      <dsp:spPr>
        <a:xfrm>
          <a:off x="0" y="238704"/>
          <a:ext cx="6832212" cy="909089"/>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Program participation is terminated when a provider or their employee (not an all-inclusive list)</a:t>
          </a:r>
        </a:p>
      </dsp:txBody>
      <dsp:txXfrm>
        <a:off x="44378" y="283082"/>
        <a:ext cx="6743456" cy="820333"/>
      </dsp:txXfrm>
    </dsp:sp>
    <dsp:sp modelId="{6171D43A-A85C-4073-A643-AE8D22498C48}">
      <dsp:nvSpPr>
        <dsp:cNvPr id="0" name=""/>
        <dsp:cNvSpPr/>
      </dsp:nvSpPr>
      <dsp:spPr>
        <a:xfrm>
          <a:off x="0" y="1208274"/>
          <a:ext cx="6832212" cy="909089"/>
        </a:xfrm>
        <a:prstGeom prst="roundRect">
          <a:avLst/>
        </a:prstGeom>
        <a:gradFill rotWithShape="0">
          <a:gsLst>
            <a:gs pos="0">
              <a:schemeClr val="accent2">
                <a:hueOff val="-209531"/>
                <a:satOff val="-2415"/>
                <a:lumOff val="540"/>
                <a:alphaOff val="0"/>
                <a:tint val="96000"/>
                <a:lumMod val="104000"/>
              </a:schemeClr>
            </a:gs>
            <a:gs pos="100000">
              <a:schemeClr val="accent2">
                <a:hueOff val="-209531"/>
                <a:satOff val="-2415"/>
                <a:lumOff val="54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Has a client’s Arise CARE Attendance App Login</a:t>
          </a:r>
        </a:p>
      </dsp:txBody>
      <dsp:txXfrm>
        <a:off x="44378" y="1252652"/>
        <a:ext cx="6743456" cy="820333"/>
      </dsp:txXfrm>
    </dsp:sp>
    <dsp:sp modelId="{5F30DA60-B095-4E84-A665-DCCF2B8465EF}">
      <dsp:nvSpPr>
        <dsp:cNvPr id="0" name=""/>
        <dsp:cNvSpPr/>
      </dsp:nvSpPr>
      <dsp:spPr>
        <a:xfrm>
          <a:off x="0" y="2177844"/>
          <a:ext cx="6832212" cy="909089"/>
        </a:xfrm>
        <a:prstGeom prst="roundRect">
          <a:avLst/>
        </a:prstGeom>
        <a:gradFill rotWithShape="0">
          <a:gsLst>
            <a:gs pos="0">
              <a:schemeClr val="accent2">
                <a:hueOff val="-419062"/>
                <a:satOff val="-4829"/>
                <a:lumOff val="1079"/>
                <a:alphaOff val="0"/>
                <a:tint val="96000"/>
                <a:lumMod val="104000"/>
              </a:schemeClr>
            </a:gs>
            <a:gs pos="100000">
              <a:schemeClr val="accent2">
                <a:hueOff val="-419062"/>
                <a:satOff val="-4829"/>
                <a:lumOff val="107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Misuses the QR Code</a:t>
          </a:r>
        </a:p>
      </dsp:txBody>
      <dsp:txXfrm>
        <a:off x="44378" y="2222222"/>
        <a:ext cx="6743456" cy="820333"/>
      </dsp:txXfrm>
    </dsp:sp>
    <dsp:sp modelId="{A23D7EA4-C353-465A-950B-B08CF5E62BB3}">
      <dsp:nvSpPr>
        <dsp:cNvPr id="0" name=""/>
        <dsp:cNvSpPr/>
      </dsp:nvSpPr>
      <dsp:spPr>
        <a:xfrm>
          <a:off x="0" y="3147414"/>
          <a:ext cx="6832212" cy="909089"/>
        </a:xfrm>
        <a:prstGeom prst="roundRect">
          <a:avLst/>
        </a:prstGeom>
        <a:gradFill rotWithShape="0">
          <a:gsLst>
            <a:gs pos="0">
              <a:schemeClr val="accent2">
                <a:hueOff val="-628592"/>
                <a:satOff val="-7244"/>
                <a:lumOff val="1619"/>
                <a:alphaOff val="0"/>
                <a:tint val="96000"/>
                <a:lumMod val="104000"/>
              </a:schemeClr>
            </a:gs>
            <a:gs pos="100000">
              <a:schemeClr val="accent2">
                <a:hueOff val="-628592"/>
                <a:satOff val="-7244"/>
                <a:lumOff val="161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Substantiated instances of fraud</a:t>
          </a:r>
        </a:p>
      </dsp:txBody>
      <dsp:txXfrm>
        <a:off x="44378" y="3191792"/>
        <a:ext cx="6743456" cy="820333"/>
      </dsp:txXfrm>
    </dsp:sp>
    <dsp:sp modelId="{ABFC40FF-3D59-4C71-9829-EBE1F749F69E}">
      <dsp:nvSpPr>
        <dsp:cNvPr id="0" name=""/>
        <dsp:cNvSpPr/>
      </dsp:nvSpPr>
      <dsp:spPr>
        <a:xfrm>
          <a:off x="0" y="4116984"/>
          <a:ext cx="6832212" cy="909089"/>
        </a:xfrm>
        <a:prstGeom prst="roundRect">
          <a:avLst/>
        </a:prstGeom>
        <a:gradFill rotWithShape="0">
          <a:gsLst>
            <a:gs pos="0">
              <a:schemeClr val="accent2">
                <a:hueOff val="-838123"/>
                <a:satOff val="-9658"/>
                <a:lumOff val="2159"/>
                <a:alphaOff val="0"/>
                <a:tint val="96000"/>
                <a:lumMod val="104000"/>
              </a:schemeClr>
            </a:gs>
            <a:gs pos="100000">
              <a:schemeClr val="accent2">
                <a:hueOff val="-838123"/>
                <a:satOff val="-9658"/>
                <a:lumOff val="215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a:t>Failure to make payment on a recoupment plan</a:t>
          </a:r>
        </a:p>
      </dsp:txBody>
      <dsp:txXfrm>
        <a:off x="44378" y="4161362"/>
        <a:ext cx="6743456" cy="82033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F47367-8133-46B4-82AC-7CDEDCF24698}">
      <dsp:nvSpPr>
        <dsp:cNvPr id="0" name=""/>
        <dsp:cNvSpPr/>
      </dsp:nvSpPr>
      <dsp:spPr>
        <a:xfrm>
          <a:off x="0" y="224399"/>
          <a:ext cx="8987404" cy="115362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Repayment of funds received during a specific time.</a:t>
          </a:r>
        </a:p>
      </dsp:txBody>
      <dsp:txXfrm>
        <a:off x="56315" y="280714"/>
        <a:ext cx="8874774" cy="1040990"/>
      </dsp:txXfrm>
    </dsp:sp>
    <dsp:sp modelId="{DE68A26A-F98B-40FB-9742-C6C423FF6529}">
      <dsp:nvSpPr>
        <dsp:cNvPr id="0" name=""/>
        <dsp:cNvSpPr/>
      </dsp:nvSpPr>
      <dsp:spPr>
        <a:xfrm>
          <a:off x="0" y="1461539"/>
          <a:ext cx="8987404" cy="1153620"/>
        </a:xfrm>
        <a:prstGeom prst="roundRect">
          <a:avLst/>
        </a:prstGeom>
        <a:solidFill>
          <a:schemeClr val="accent2">
            <a:hueOff val="-419062"/>
            <a:satOff val="-4829"/>
            <a:lumOff val="107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Criminal prosecution for an act deemed to be fraudulent </a:t>
          </a:r>
        </a:p>
      </dsp:txBody>
      <dsp:txXfrm>
        <a:off x="56315" y="1517854"/>
        <a:ext cx="8874774" cy="1040990"/>
      </dsp:txXfrm>
    </dsp:sp>
    <dsp:sp modelId="{7C59D65F-B8C1-48B8-8A06-CC1F90D561F8}">
      <dsp:nvSpPr>
        <dsp:cNvPr id="0" name=""/>
        <dsp:cNvSpPr/>
      </dsp:nvSpPr>
      <dsp:spPr>
        <a:xfrm>
          <a:off x="0" y="2698679"/>
          <a:ext cx="8987404" cy="1153620"/>
        </a:xfrm>
        <a:prstGeom prst="roundRect">
          <a:avLst/>
        </a:prstGeom>
        <a:solidFill>
          <a:schemeClr val="accent2">
            <a:hueOff val="-838123"/>
            <a:satOff val="-9658"/>
            <a:lumOff val="215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Discontinuation from participation in the subsidy program for a minimum of 30 days or longer </a:t>
          </a:r>
        </a:p>
      </dsp:txBody>
      <dsp:txXfrm>
        <a:off x="56315" y="2754994"/>
        <a:ext cx="8874774" cy="104099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17489B-8D20-447E-9DBB-5CB58091B5E1}">
      <dsp:nvSpPr>
        <dsp:cNvPr id="0" name=""/>
        <dsp:cNvSpPr/>
      </dsp:nvSpPr>
      <dsp:spPr>
        <a:xfrm>
          <a:off x="1029588" y="510947"/>
          <a:ext cx="929050" cy="9290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925FC6D-2715-42E5-A2E2-85F5721BE383}">
      <dsp:nvSpPr>
        <dsp:cNvPr id="0" name=""/>
        <dsp:cNvSpPr/>
      </dsp:nvSpPr>
      <dsp:spPr>
        <a:xfrm>
          <a:off x="461835" y="1731048"/>
          <a:ext cx="20645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Lost of revenue</a:t>
          </a:r>
        </a:p>
      </dsp:txBody>
      <dsp:txXfrm>
        <a:off x="461835" y="1731048"/>
        <a:ext cx="2064555" cy="720000"/>
      </dsp:txXfrm>
    </dsp:sp>
    <dsp:sp modelId="{15492816-9E7D-4E70-8E83-60F1248A4D49}">
      <dsp:nvSpPr>
        <dsp:cNvPr id="0" name=""/>
        <dsp:cNvSpPr/>
      </dsp:nvSpPr>
      <dsp:spPr>
        <a:xfrm>
          <a:off x="3455441" y="510947"/>
          <a:ext cx="929050" cy="9290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4A618B7-BBFE-471D-A5F9-94AEB69F3FF3}">
      <dsp:nvSpPr>
        <dsp:cNvPr id="0" name=""/>
        <dsp:cNvSpPr/>
      </dsp:nvSpPr>
      <dsp:spPr>
        <a:xfrm>
          <a:off x="2887688" y="1731048"/>
          <a:ext cx="20645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Lower enrollments</a:t>
          </a:r>
        </a:p>
      </dsp:txBody>
      <dsp:txXfrm>
        <a:off x="2887688" y="1731048"/>
        <a:ext cx="2064555" cy="720000"/>
      </dsp:txXfrm>
    </dsp:sp>
    <dsp:sp modelId="{1FB43071-077A-4B6B-BB9B-92C914D1D5A2}">
      <dsp:nvSpPr>
        <dsp:cNvPr id="0" name=""/>
        <dsp:cNvSpPr/>
      </dsp:nvSpPr>
      <dsp:spPr>
        <a:xfrm>
          <a:off x="5881294" y="510947"/>
          <a:ext cx="929050" cy="9290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6DF309E-1BD6-4497-901B-AE24F3113CDB}">
      <dsp:nvSpPr>
        <dsp:cNvPr id="0" name=""/>
        <dsp:cNvSpPr/>
      </dsp:nvSpPr>
      <dsp:spPr>
        <a:xfrm>
          <a:off x="5313541" y="1731048"/>
          <a:ext cx="20645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Staff turnover</a:t>
          </a:r>
        </a:p>
      </dsp:txBody>
      <dsp:txXfrm>
        <a:off x="5313541" y="1731048"/>
        <a:ext cx="2064555" cy="720000"/>
      </dsp:txXfrm>
    </dsp:sp>
    <dsp:sp modelId="{5094D800-2F6C-4116-B724-64FDEBF9E307}">
      <dsp:nvSpPr>
        <dsp:cNvPr id="0" name=""/>
        <dsp:cNvSpPr/>
      </dsp:nvSpPr>
      <dsp:spPr>
        <a:xfrm>
          <a:off x="8307147" y="510947"/>
          <a:ext cx="929050" cy="9290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92BDFCA-6FF0-40F9-A471-C2731A00F26D}">
      <dsp:nvSpPr>
        <dsp:cNvPr id="0" name=""/>
        <dsp:cNvSpPr/>
      </dsp:nvSpPr>
      <dsp:spPr>
        <a:xfrm>
          <a:off x="7739394" y="1731048"/>
          <a:ext cx="206455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Subsidy enrollments not replenished due to waiting list </a:t>
          </a:r>
        </a:p>
      </dsp:txBody>
      <dsp:txXfrm>
        <a:off x="7739394" y="1731048"/>
        <a:ext cx="2064555" cy="720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BABC1-A709-4A0C-B8C7-CB9394544098}">
      <dsp:nvSpPr>
        <dsp:cNvPr id="0" name=""/>
        <dsp:cNvSpPr/>
      </dsp:nvSpPr>
      <dsp:spPr>
        <a:xfrm>
          <a:off x="0" y="411912"/>
          <a:ext cx="2887252" cy="183340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5874ECE4-C1E5-4C4B-A105-7C27D85A1F10}">
      <dsp:nvSpPr>
        <dsp:cNvPr id="0" name=""/>
        <dsp:cNvSpPr/>
      </dsp:nvSpPr>
      <dsp:spPr>
        <a:xfrm>
          <a:off x="320805" y="716678"/>
          <a:ext cx="2887252" cy="18334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Enrollment</a:t>
          </a:r>
        </a:p>
      </dsp:txBody>
      <dsp:txXfrm>
        <a:off x="374504" y="770377"/>
        <a:ext cx="2779854" cy="1726007"/>
      </dsp:txXfrm>
    </dsp:sp>
    <dsp:sp modelId="{C5C27CA0-EECF-4E30-924B-470839A318D8}">
      <dsp:nvSpPr>
        <dsp:cNvPr id="0" name=""/>
        <dsp:cNvSpPr/>
      </dsp:nvSpPr>
      <dsp:spPr>
        <a:xfrm>
          <a:off x="3528863" y="411912"/>
          <a:ext cx="2887252" cy="183340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F02C550E-2DE2-4E8B-A3D3-EF211FF6C662}">
      <dsp:nvSpPr>
        <dsp:cNvPr id="0" name=""/>
        <dsp:cNvSpPr/>
      </dsp:nvSpPr>
      <dsp:spPr>
        <a:xfrm>
          <a:off x="3849669" y="716678"/>
          <a:ext cx="2887252" cy="18334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Weekly Payments</a:t>
          </a:r>
        </a:p>
      </dsp:txBody>
      <dsp:txXfrm>
        <a:off x="3903368" y="770377"/>
        <a:ext cx="2779854" cy="1726007"/>
      </dsp:txXfrm>
    </dsp:sp>
    <dsp:sp modelId="{9E1714BD-00E6-40C4-9923-EE80EFCFE3F1}">
      <dsp:nvSpPr>
        <dsp:cNvPr id="0" name=""/>
        <dsp:cNvSpPr/>
      </dsp:nvSpPr>
      <dsp:spPr>
        <a:xfrm>
          <a:off x="7057727" y="411912"/>
          <a:ext cx="2887252" cy="1833405"/>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48CB1BE7-8698-4480-B03B-91C6205C77B3}">
      <dsp:nvSpPr>
        <dsp:cNvPr id="0" name=""/>
        <dsp:cNvSpPr/>
      </dsp:nvSpPr>
      <dsp:spPr>
        <a:xfrm>
          <a:off x="7378533" y="716678"/>
          <a:ext cx="2887252" cy="183340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Repayments</a:t>
          </a:r>
        </a:p>
      </dsp:txBody>
      <dsp:txXfrm>
        <a:off x="7432232" y="770377"/>
        <a:ext cx="2779854" cy="172600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15">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69">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5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55BF5A-A456-4B67-AB30-FBE10B79715F}"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925FD-05B9-4643-90F1-4F3DC0C5D7D2}" type="slidenum">
              <a:rPr lang="en-US" smtClean="0"/>
              <a:t>‹#›</a:t>
            </a:fld>
            <a:endParaRPr lang="en-US"/>
          </a:p>
        </p:txBody>
      </p:sp>
    </p:spTree>
    <p:extLst>
      <p:ext uri="{BB962C8B-B14F-4D97-AF65-F5344CB8AC3E}">
        <p14:creationId xmlns:p14="http://schemas.microsoft.com/office/powerpoint/2010/main" val="842745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0925FD-05B9-4643-90F1-4F3DC0C5D7D2}" type="slidenum">
              <a:rPr lang="en-US" smtClean="0"/>
              <a:t>18</a:t>
            </a:fld>
            <a:endParaRPr lang="en-US"/>
          </a:p>
        </p:txBody>
      </p:sp>
    </p:spTree>
    <p:extLst>
      <p:ext uri="{BB962C8B-B14F-4D97-AF65-F5344CB8AC3E}">
        <p14:creationId xmlns:p14="http://schemas.microsoft.com/office/powerpoint/2010/main" val="1856445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0925FD-05B9-4643-90F1-4F3DC0C5D7D2}" type="slidenum">
              <a:rPr lang="en-US" smtClean="0"/>
              <a:t>22</a:t>
            </a:fld>
            <a:endParaRPr lang="en-US"/>
          </a:p>
        </p:txBody>
      </p:sp>
    </p:spTree>
    <p:extLst>
      <p:ext uri="{BB962C8B-B14F-4D97-AF65-F5344CB8AC3E}">
        <p14:creationId xmlns:p14="http://schemas.microsoft.com/office/powerpoint/2010/main" val="85113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0925FD-05B9-4643-90F1-4F3DC0C5D7D2}" type="slidenum">
              <a:rPr lang="en-US" smtClean="0"/>
              <a:t>28</a:t>
            </a:fld>
            <a:endParaRPr lang="en-US"/>
          </a:p>
        </p:txBody>
      </p:sp>
    </p:spTree>
    <p:extLst>
      <p:ext uri="{BB962C8B-B14F-4D97-AF65-F5344CB8AC3E}">
        <p14:creationId xmlns:p14="http://schemas.microsoft.com/office/powerpoint/2010/main" val="4010231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F6E8F5-B76D-436B-841B-99AA517E22B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2633351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F6E8F5-B76D-436B-841B-99AA517E22B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386058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F6E8F5-B76D-436B-841B-99AA517E22B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2260429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F6E8F5-B76D-436B-841B-99AA517E22B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13" name="Slide Number Placeholder 5"/>
          <p:cNvSpPr>
            <a:spLocks noGrp="1"/>
          </p:cNvSpPr>
          <p:nvPr>
            <p:ph type="sldNum" sz="quarter" idx="12"/>
          </p:nvPr>
        </p:nvSpPr>
        <p:spPr>
          <a:xfrm>
            <a:off x="531812" y="787782"/>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1389193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F6E8F5-B76D-436B-841B-99AA517E22B3}"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1521545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F6E8F5-B76D-436B-841B-99AA517E22B3}"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159828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F6E8F5-B76D-436B-841B-99AA517E22B3}"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4" name="Slide Number Placeholder 3"/>
          <p:cNvSpPr>
            <a:spLocks noGrp="1"/>
          </p:cNvSpPr>
          <p:nvPr>
            <p:ph type="sldNum" sz="quarter" idx="12"/>
          </p:nvPr>
        </p:nvSpPr>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12088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F6E8F5-B76D-436B-841B-99AA517E22B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40669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F6E8F5-B76D-436B-841B-99AA517E22B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3799097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F6E8F5-B76D-436B-841B-99AA517E22B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958720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F6E8F5-B76D-436B-841B-99AA517E22B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E18AD67-90E7-4820-8DA2-4F5C50FE77E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7146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0F6E8F5-B76D-436B-841B-99AA517E22B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1244817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0F6E8F5-B76D-436B-841B-99AA517E22B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E18AD67-90E7-4820-8DA2-4F5C50FE77E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01635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0F6E8F5-B76D-436B-841B-99AA517E22B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2815789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F6E8F5-B76D-436B-841B-99AA517E22B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999129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F6E8F5-B76D-436B-841B-99AA517E22B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E18AD67-90E7-4820-8DA2-4F5C50FE77EE}" type="slidenum">
              <a:rPr lang="en-US" smtClean="0"/>
              <a:t>‹#›</a:t>
            </a:fld>
            <a:endParaRPr lang="en-US"/>
          </a:p>
        </p:txBody>
      </p:sp>
    </p:spTree>
    <p:extLst>
      <p:ext uri="{BB962C8B-B14F-4D97-AF65-F5344CB8AC3E}">
        <p14:creationId xmlns:p14="http://schemas.microsoft.com/office/powerpoint/2010/main" val="4264511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0F6E8F5-B76D-436B-841B-99AA517E22B3}" type="datetimeFigureOut">
              <a:rPr lang="en-US" smtClean="0"/>
              <a:t>9/30/2026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E18AD67-90E7-4820-8DA2-4F5C50FE77EE}" type="slidenum">
              <a:rPr lang="en-US" smtClean="0"/>
              <a:t>‹#›</a:t>
            </a:fld>
            <a:endParaRPr lang="en-US"/>
          </a:p>
        </p:txBody>
      </p:sp>
    </p:spTree>
    <p:extLst>
      <p:ext uri="{BB962C8B-B14F-4D97-AF65-F5344CB8AC3E}">
        <p14:creationId xmlns:p14="http://schemas.microsoft.com/office/powerpoint/2010/main" val="76363366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96EB52-8058-0420-9449-0D0F19B5C27C}"/>
              </a:ext>
            </a:extLst>
          </p:cNvPr>
          <p:cNvSpPr>
            <a:spLocks noGrp="1"/>
          </p:cNvSpPr>
          <p:nvPr>
            <p:ph type="ctrTitle"/>
          </p:nvPr>
        </p:nvSpPr>
        <p:spPr>
          <a:xfrm>
            <a:off x="1304103" y="1318591"/>
            <a:ext cx="5800929" cy="4220820"/>
          </a:xfrm>
        </p:spPr>
        <p:txBody>
          <a:bodyPr anchor="ctr">
            <a:normAutofit/>
          </a:bodyPr>
          <a:lstStyle/>
          <a:p>
            <a:pPr algn="r"/>
            <a:r>
              <a:rPr lang="en-US" sz="6600">
                <a:solidFill>
                  <a:schemeClr val="tx2">
                    <a:lumMod val="75000"/>
                  </a:schemeClr>
                </a:solidFill>
              </a:rPr>
              <a:t>Alabama Quality STARS  Updates</a:t>
            </a:r>
          </a:p>
        </p:txBody>
      </p:sp>
      <p:sp>
        <p:nvSpPr>
          <p:cNvPr id="3" name="Subtitle 2">
            <a:extLst>
              <a:ext uri="{FF2B5EF4-FFF2-40B4-BE49-F238E27FC236}">
                <a16:creationId xmlns:a16="http://schemas.microsoft.com/office/drawing/2014/main" id="{7C1416D0-84BF-D0FF-40E3-AFA1282268A3}"/>
              </a:ext>
            </a:extLst>
          </p:cNvPr>
          <p:cNvSpPr>
            <a:spLocks noGrp="1"/>
          </p:cNvSpPr>
          <p:nvPr>
            <p:ph type="subTitle" idx="1"/>
          </p:nvPr>
        </p:nvSpPr>
        <p:spPr>
          <a:xfrm>
            <a:off x="7855048" y="1871831"/>
            <a:ext cx="3084569" cy="3199806"/>
          </a:xfrm>
        </p:spPr>
        <p:txBody>
          <a:bodyPr anchor="ctr">
            <a:normAutofit/>
          </a:bodyPr>
          <a:lstStyle/>
          <a:p>
            <a:r>
              <a:rPr lang="en-US">
                <a:solidFill>
                  <a:schemeClr val="tx2">
                    <a:lumMod val="75000"/>
                  </a:schemeClr>
                </a:solidFill>
              </a:rPr>
              <a:t>Presented by the Alabama Department of Human Resources-Child Care Services Division</a:t>
            </a:r>
          </a:p>
        </p:txBody>
      </p:sp>
      <p:sp>
        <p:nvSpPr>
          <p:cNvPr id="10" name="Rectangle 9">
            <a:extLst>
              <a:ext uri="{FF2B5EF4-FFF2-40B4-BE49-F238E27FC236}">
                <a16:creationId xmlns:a16="http://schemas.microsoft.com/office/drawing/2014/main" id="{A317EBE3-FF86-4DA1-BC9A-331F7F214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4D43EC1-35FA-4FC3-8526-F655CEB09D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196"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483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3E32815-030B-916C-AB2F-E22E327C7186}"/>
              </a:ext>
            </a:extLst>
          </p:cNvPr>
          <p:cNvSpPr>
            <a:spLocks noGrp="1"/>
          </p:cNvSpPr>
          <p:nvPr>
            <p:ph type="title"/>
          </p:nvPr>
        </p:nvSpPr>
        <p:spPr>
          <a:xfrm>
            <a:off x="1843391" y="624110"/>
            <a:ext cx="9383408" cy="1280890"/>
          </a:xfrm>
        </p:spPr>
        <p:txBody>
          <a:bodyPr>
            <a:normAutofit/>
          </a:bodyPr>
          <a:lstStyle/>
          <a:p>
            <a:r>
              <a:rPr lang="en-US">
                <a:solidFill>
                  <a:schemeClr val="bg1"/>
                </a:solidFill>
              </a:rPr>
              <a:t>Topics covered today</a:t>
            </a:r>
          </a:p>
        </p:txBody>
      </p:sp>
      <p:sp>
        <p:nvSpPr>
          <p:cNvPr id="48"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31" name="Content Placeholder 2">
            <a:extLst>
              <a:ext uri="{FF2B5EF4-FFF2-40B4-BE49-F238E27FC236}">
                <a16:creationId xmlns:a16="http://schemas.microsoft.com/office/drawing/2014/main" id="{CE980D16-1D2B-6074-C46B-14EF00462FDD}"/>
              </a:ext>
            </a:extLst>
          </p:cNvPr>
          <p:cNvGraphicFramePr>
            <a:graphicFrameLocks noGrp="1"/>
          </p:cNvGraphicFramePr>
          <p:nvPr>
            <p:ph idx="1"/>
            <p:extLst>
              <p:ext uri="{D42A27DB-BD31-4B8C-83A1-F6EECF244321}">
                <p14:modId xmlns:p14="http://schemas.microsoft.com/office/powerpoint/2010/main" val="1155233679"/>
              </p:ext>
            </p:extLst>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5396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12FAD5-CE84-FD0E-5B18-78B333650B9D}"/>
              </a:ext>
            </a:extLst>
          </p:cNvPr>
          <p:cNvSpPr>
            <a:spLocks noGrp="1"/>
          </p:cNvSpPr>
          <p:nvPr>
            <p:ph type="title"/>
          </p:nvPr>
        </p:nvSpPr>
        <p:spPr>
          <a:xfrm>
            <a:off x="1259893" y="3101093"/>
            <a:ext cx="2454052" cy="3029344"/>
          </a:xfrm>
        </p:spPr>
        <p:txBody>
          <a:bodyPr>
            <a:normAutofit/>
          </a:bodyPr>
          <a:lstStyle/>
          <a:p>
            <a:r>
              <a:rPr lang="en-US" sz="3200">
                <a:solidFill>
                  <a:schemeClr val="bg1"/>
                </a:solidFill>
              </a:rPr>
              <a:t>QRIS Updates</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8D6EF4D-325B-EC58-3538-084622453470}"/>
              </a:ext>
            </a:extLst>
          </p:cNvPr>
          <p:cNvGraphicFramePr>
            <a:graphicFrameLocks noGrp="1"/>
          </p:cNvGraphicFramePr>
          <p:nvPr>
            <p:ph idx="1"/>
            <p:extLst>
              <p:ext uri="{D42A27DB-BD31-4B8C-83A1-F6EECF244321}">
                <p14:modId xmlns:p14="http://schemas.microsoft.com/office/powerpoint/2010/main" val="3321961473"/>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101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F75AE-24E4-4AFD-3393-3F416F001E05}"/>
              </a:ext>
            </a:extLst>
          </p:cNvPr>
          <p:cNvSpPr>
            <a:spLocks noGrp="1"/>
          </p:cNvSpPr>
          <p:nvPr>
            <p:ph type="title"/>
          </p:nvPr>
        </p:nvSpPr>
        <p:spPr/>
        <p:txBody>
          <a:bodyPr/>
          <a:lstStyle/>
          <a:p>
            <a:r>
              <a:rPr lang="en-US" dirty="0"/>
              <a:t>Why Changes to the Current System</a:t>
            </a:r>
          </a:p>
        </p:txBody>
      </p:sp>
      <p:graphicFrame>
        <p:nvGraphicFramePr>
          <p:cNvPr id="5" name="Content Placeholder 2">
            <a:extLst>
              <a:ext uri="{FF2B5EF4-FFF2-40B4-BE49-F238E27FC236}">
                <a16:creationId xmlns:a16="http://schemas.microsoft.com/office/drawing/2014/main" id="{EED61144-7880-8B1D-3584-6FEFC00E9C3E}"/>
              </a:ext>
            </a:extLst>
          </p:cNvPr>
          <p:cNvGraphicFramePr>
            <a:graphicFrameLocks noGrp="1"/>
          </p:cNvGraphicFramePr>
          <p:nvPr>
            <p:ph idx="1"/>
            <p:extLst>
              <p:ext uri="{D42A27DB-BD31-4B8C-83A1-F6EECF244321}">
                <p14:modId xmlns:p14="http://schemas.microsoft.com/office/powerpoint/2010/main" val="4167658772"/>
              </p:ext>
            </p:extLst>
          </p:nvPr>
        </p:nvGraphicFramePr>
        <p:xfrm>
          <a:off x="2589212" y="2133600"/>
          <a:ext cx="8915400" cy="3777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4722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AABFD-E9BC-8419-911B-1AD4C8889158}"/>
              </a:ext>
            </a:extLst>
          </p:cNvPr>
          <p:cNvSpPr>
            <a:spLocks noGrp="1"/>
          </p:cNvSpPr>
          <p:nvPr>
            <p:ph type="title"/>
          </p:nvPr>
        </p:nvSpPr>
        <p:spPr>
          <a:xfrm>
            <a:off x="1259893" y="3101093"/>
            <a:ext cx="2454052" cy="3029344"/>
          </a:xfrm>
        </p:spPr>
        <p:txBody>
          <a:bodyPr>
            <a:normAutofit/>
          </a:bodyPr>
          <a:lstStyle/>
          <a:p>
            <a:r>
              <a:rPr lang="en-US" sz="3200">
                <a:solidFill>
                  <a:schemeClr val="bg1"/>
                </a:solidFill>
              </a:rPr>
              <a:t>QRIS Eligibility	</a:t>
            </a:r>
          </a:p>
        </p:txBody>
      </p:sp>
      <p:sp>
        <p:nvSpPr>
          <p:cNvPr id="39"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40" name="Rectangle 39">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Content Placeholder 2">
            <a:extLst>
              <a:ext uri="{FF2B5EF4-FFF2-40B4-BE49-F238E27FC236}">
                <a16:creationId xmlns:a16="http://schemas.microsoft.com/office/drawing/2014/main" id="{5D55714C-ACDE-33E4-83A7-4C78E13E91B3}"/>
              </a:ext>
            </a:extLst>
          </p:cNvPr>
          <p:cNvGraphicFramePr>
            <a:graphicFrameLocks noGrp="1"/>
          </p:cNvGraphicFramePr>
          <p:nvPr>
            <p:ph idx="1"/>
            <p:extLst>
              <p:ext uri="{D42A27DB-BD31-4B8C-83A1-F6EECF244321}">
                <p14:modId xmlns:p14="http://schemas.microsoft.com/office/powerpoint/2010/main" val="2402741213"/>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0840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7218E74E-6895-BF5C-3562-BA09B3ABF6E9}"/>
            </a:ext>
          </a:extLst>
        </p:cNvPr>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7B92D7-BF49-D5D1-473C-480431C4ADD1}"/>
              </a:ext>
            </a:extLst>
          </p:cNvPr>
          <p:cNvSpPr>
            <a:spLocks noGrp="1"/>
          </p:cNvSpPr>
          <p:nvPr>
            <p:ph type="title"/>
          </p:nvPr>
        </p:nvSpPr>
        <p:spPr>
          <a:xfrm>
            <a:off x="1794897" y="624110"/>
            <a:ext cx="9712998" cy="1280890"/>
          </a:xfrm>
        </p:spPr>
        <p:txBody>
          <a:bodyPr>
            <a:normAutofit/>
          </a:bodyPr>
          <a:lstStyle/>
          <a:p>
            <a:r>
              <a:rPr lang="en-US"/>
              <a:t>QRIS Eligibility	</a:t>
            </a:r>
          </a:p>
        </p:txBody>
      </p:sp>
      <p:sp>
        <p:nvSpPr>
          <p:cNvPr id="57" name="Rectangle 56">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9"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0" name="Content Placeholder 2">
            <a:extLst>
              <a:ext uri="{FF2B5EF4-FFF2-40B4-BE49-F238E27FC236}">
                <a16:creationId xmlns:a16="http://schemas.microsoft.com/office/drawing/2014/main" id="{EA35D0DB-E4A4-4361-2A4B-50DF9EFFF553}"/>
              </a:ext>
            </a:extLst>
          </p:cNvPr>
          <p:cNvGraphicFramePr>
            <a:graphicFrameLocks noGrp="1"/>
          </p:cNvGraphicFramePr>
          <p:nvPr>
            <p:ph idx="1"/>
            <p:extLst>
              <p:ext uri="{D42A27DB-BD31-4B8C-83A1-F6EECF244321}">
                <p14:modId xmlns:p14="http://schemas.microsoft.com/office/powerpoint/2010/main" val="3195892556"/>
              </p:ext>
            </p:extLst>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2247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336092FC-A1AA-7071-B6F5-8C1FFAA1D3D2}"/>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1C0E4C-E414-33E0-6D04-FB4C69341950}"/>
              </a:ext>
            </a:extLst>
          </p:cNvPr>
          <p:cNvSpPr>
            <a:spLocks noGrp="1"/>
          </p:cNvSpPr>
          <p:nvPr>
            <p:ph type="title"/>
          </p:nvPr>
        </p:nvSpPr>
        <p:spPr>
          <a:xfrm>
            <a:off x="1259893" y="3101093"/>
            <a:ext cx="2454052" cy="3029344"/>
          </a:xfrm>
        </p:spPr>
        <p:txBody>
          <a:bodyPr>
            <a:normAutofit/>
          </a:bodyPr>
          <a:lstStyle/>
          <a:p>
            <a:r>
              <a:rPr lang="en-US" sz="3200">
                <a:solidFill>
                  <a:schemeClr val="bg1"/>
                </a:solidFill>
              </a:rPr>
              <a:t>QRIS Eligibility	</a:t>
            </a:r>
          </a:p>
        </p:txBody>
      </p:sp>
      <p:sp>
        <p:nvSpPr>
          <p:cNvPr id="34"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36" name="Rectangle 35">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Content Placeholder 2">
            <a:extLst>
              <a:ext uri="{FF2B5EF4-FFF2-40B4-BE49-F238E27FC236}">
                <a16:creationId xmlns:a16="http://schemas.microsoft.com/office/drawing/2014/main" id="{5A73BD89-EE4D-6068-7B61-F1AD92C9E466}"/>
              </a:ext>
            </a:extLst>
          </p:cNvPr>
          <p:cNvGraphicFramePr>
            <a:graphicFrameLocks noGrp="1"/>
          </p:cNvGraphicFramePr>
          <p:nvPr>
            <p:ph idx="1"/>
            <p:extLst>
              <p:ext uri="{D42A27DB-BD31-4B8C-83A1-F6EECF244321}">
                <p14:modId xmlns:p14="http://schemas.microsoft.com/office/powerpoint/2010/main" val="2034867789"/>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8854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A03E380-9CD1-4ABA-A763-9F9D252B89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573513" y="0"/>
            <a:ext cx="5613431" cy="6853245"/>
            <a:chOff x="2487613" y="285750"/>
            <a:chExt cx="2428876" cy="5654676"/>
          </a:xfrm>
          <a:solidFill>
            <a:schemeClr val="accent1"/>
          </a:solidFill>
        </p:grpSpPr>
        <p:sp>
          <p:nvSpPr>
            <p:cNvPr id="11" name="Freeform 11">
              <a:extLst>
                <a:ext uri="{FF2B5EF4-FFF2-40B4-BE49-F238E27FC236}">
                  <a16:creationId xmlns:a16="http://schemas.microsoft.com/office/drawing/2014/main" id="{66E01B84-4C2B-4DE5-90C8-9C4001A75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64CE5A7A-D5C5-4FE5-860C-0B5748FDE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016A7D2A-6EEA-47B8-A763-7D82E41B3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E758F6E7-6DEC-48D0-ACB1-E5E26B13E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B56657FF-C027-42E7-859B-902929B6F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79047F2A-5978-46C6-B3A2-54AAC2136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F3BE8FD1-0A72-4640-AC7A-2E057273F8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752FC782-A372-4D11-B20D-958955E56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AA00B2F1-BEE2-444A-8249-C8E3212C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E7F5747E-514B-4CF7-B6B0-DAD714909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931614BB-1593-40ED-8113-2BD118705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2691871F-F15C-4E19-BC9C-78E5748D7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4" name="Freeform 6">
            <a:extLst>
              <a:ext uri="{FF2B5EF4-FFF2-40B4-BE49-F238E27FC236}">
                <a16:creationId xmlns:a16="http://schemas.microsoft.com/office/drawing/2014/main" id="{8576F020-8157-45CE-B1D9-6FA47AFEB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1159566"/>
            <a:ext cx="7560245" cy="453886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2" name="Title 1">
            <a:extLst>
              <a:ext uri="{FF2B5EF4-FFF2-40B4-BE49-F238E27FC236}">
                <a16:creationId xmlns:a16="http://schemas.microsoft.com/office/drawing/2014/main" id="{FD051664-419C-8096-4211-7C1488D2C849}"/>
              </a:ext>
            </a:extLst>
          </p:cNvPr>
          <p:cNvSpPr>
            <a:spLocks noGrp="1"/>
          </p:cNvSpPr>
          <p:nvPr>
            <p:ph type="ctrTitle"/>
          </p:nvPr>
        </p:nvSpPr>
        <p:spPr>
          <a:xfrm>
            <a:off x="987215" y="1318591"/>
            <a:ext cx="5102159" cy="4220820"/>
          </a:xfrm>
        </p:spPr>
        <p:txBody>
          <a:bodyPr anchor="ctr">
            <a:normAutofit/>
          </a:bodyPr>
          <a:lstStyle/>
          <a:p>
            <a:r>
              <a:rPr lang="en-US">
                <a:solidFill>
                  <a:srgbClr val="FFFFFF"/>
                </a:solidFill>
              </a:rPr>
              <a:t>Changes in STAR Ratings</a:t>
            </a:r>
          </a:p>
        </p:txBody>
      </p:sp>
      <p:sp>
        <p:nvSpPr>
          <p:cNvPr id="3" name="Subtitle 2">
            <a:extLst>
              <a:ext uri="{FF2B5EF4-FFF2-40B4-BE49-F238E27FC236}">
                <a16:creationId xmlns:a16="http://schemas.microsoft.com/office/drawing/2014/main" id="{9B072EB9-3091-A173-B67D-762ECE6F74D4}"/>
              </a:ext>
            </a:extLst>
          </p:cNvPr>
          <p:cNvSpPr>
            <a:spLocks noGrp="1"/>
          </p:cNvSpPr>
          <p:nvPr>
            <p:ph type="subTitle" idx="1"/>
          </p:nvPr>
        </p:nvSpPr>
        <p:spPr>
          <a:xfrm>
            <a:off x="7712032" y="804334"/>
            <a:ext cx="3675634" cy="5249332"/>
          </a:xfrm>
        </p:spPr>
        <p:txBody>
          <a:bodyPr anchor="ctr">
            <a:normAutofit/>
          </a:bodyPr>
          <a:lstStyle/>
          <a:p>
            <a:r>
              <a:rPr lang="en-US" sz="2800" dirty="0">
                <a:solidFill>
                  <a:srgbClr val="FFFFFF"/>
                </a:solidFill>
              </a:rPr>
              <a:t>Reduced ratings and STAR Invalidations</a:t>
            </a:r>
          </a:p>
        </p:txBody>
      </p:sp>
    </p:spTree>
    <p:extLst>
      <p:ext uri="{BB962C8B-B14F-4D97-AF65-F5344CB8AC3E}">
        <p14:creationId xmlns:p14="http://schemas.microsoft.com/office/powerpoint/2010/main" val="136966842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9B399-E2B9-5C7E-DE1D-FF8DD718314A}"/>
              </a:ext>
            </a:extLst>
          </p:cNvPr>
          <p:cNvSpPr>
            <a:spLocks noGrp="1"/>
          </p:cNvSpPr>
          <p:nvPr>
            <p:ph type="title"/>
          </p:nvPr>
        </p:nvSpPr>
        <p:spPr/>
        <p:txBody>
          <a:bodyPr/>
          <a:lstStyle/>
          <a:p>
            <a:r>
              <a:rPr lang="en-US" dirty="0"/>
              <a:t>Invalidated STARS</a:t>
            </a:r>
          </a:p>
        </p:txBody>
      </p:sp>
      <p:sp>
        <p:nvSpPr>
          <p:cNvPr id="3" name="Content Placeholder 2">
            <a:extLst>
              <a:ext uri="{FF2B5EF4-FFF2-40B4-BE49-F238E27FC236}">
                <a16:creationId xmlns:a16="http://schemas.microsoft.com/office/drawing/2014/main" id="{8EA2B6ED-7D52-E04C-BE84-5B5E4A7454C1}"/>
              </a:ext>
            </a:extLst>
          </p:cNvPr>
          <p:cNvSpPr>
            <a:spLocks noGrp="1"/>
          </p:cNvSpPr>
          <p:nvPr>
            <p:ph sz="half" idx="1"/>
          </p:nvPr>
        </p:nvSpPr>
        <p:spPr/>
        <p:txBody>
          <a:bodyPr>
            <a:normAutofit/>
          </a:bodyPr>
          <a:lstStyle/>
          <a:p>
            <a:r>
              <a:rPr lang="en-US" dirty="0"/>
              <a:t>Programs placed on adverse action (probation, suspension, revocation), the STAR rating will be invalidated immediately.</a:t>
            </a:r>
          </a:p>
          <a:p>
            <a:r>
              <a:rPr lang="en-US" dirty="0"/>
              <a:t>Programs with a star rating of 2 or higher will not convert to a STAR 1.</a:t>
            </a:r>
          </a:p>
          <a:p>
            <a:r>
              <a:rPr lang="en-US" dirty="0"/>
              <a:t>Programs with invalidated ratings must wait a minimum of 6 months after the end of their adverse action, or 12 months before reapplying for a higher STAR rating, whichever is later. </a:t>
            </a:r>
          </a:p>
        </p:txBody>
      </p:sp>
      <p:sp>
        <p:nvSpPr>
          <p:cNvPr id="4" name="Content Placeholder 3">
            <a:extLst>
              <a:ext uri="{FF2B5EF4-FFF2-40B4-BE49-F238E27FC236}">
                <a16:creationId xmlns:a16="http://schemas.microsoft.com/office/drawing/2014/main" id="{9DFD5ECA-C721-8BB3-1AEB-90303235A892}"/>
              </a:ext>
            </a:extLst>
          </p:cNvPr>
          <p:cNvSpPr>
            <a:spLocks noGrp="1"/>
          </p:cNvSpPr>
          <p:nvPr>
            <p:ph sz="half" idx="2"/>
          </p:nvPr>
        </p:nvSpPr>
        <p:spPr/>
        <p:txBody>
          <a:bodyPr>
            <a:normAutofit/>
          </a:bodyPr>
          <a:lstStyle/>
          <a:p>
            <a:r>
              <a:rPr lang="en-US" dirty="0"/>
              <a:t>Programs that have an invalidated STAR 1 must wait until their license renewal to opt-in to QRIS as a STAR 1</a:t>
            </a:r>
          </a:p>
          <a:p>
            <a:r>
              <a:rPr lang="en-US" dirty="0"/>
              <a:t>All programs, regardless of the STAR rating, that participate in the Child Care Subsidy Program will be paid at the base rate beginning the first Monday after the STAR has been invalidated.</a:t>
            </a:r>
          </a:p>
        </p:txBody>
      </p:sp>
    </p:spTree>
    <p:extLst>
      <p:ext uri="{BB962C8B-B14F-4D97-AF65-F5344CB8AC3E}">
        <p14:creationId xmlns:p14="http://schemas.microsoft.com/office/powerpoint/2010/main" val="163225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E65E5-C676-6C5D-6CE5-A602CEAD6F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5D6C0-0D67-5958-0DE9-8CC6E3393A8F}"/>
              </a:ext>
            </a:extLst>
          </p:cNvPr>
          <p:cNvSpPr>
            <a:spLocks noGrp="1"/>
          </p:cNvSpPr>
          <p:nvPr>
            <p:ph type="title"/>
          </p:nvPr>
        </p:nvSpPr>
        <p:spPr/>
        <p:txBody>
          <a:bodyPr/>
          <a:lstStyle/>
          <a:p>
            <a:r>
              <a:rPr lang="en-US" dirty="0"/>
              <a:t>Reduced STARS</a:t>
            </a:r>
          </a:p>
        </p:txBody>
      </p:sp>
      <p:sp>
        <p:nvSpPr>
          <p:cNvPr id="3" name="Content Placeholder 2">
            <a:extLst>
              <a:ext uri="{FF2B5EF4-FFF2-40B4-BE49-F238E27FC236}">
                <a16:creationId xmlns:a16="http://schemas.microsoft.com/office/drawing/2014/main" id="{9F70F0F5-8A64-2FD4-98AF-BB9466250E71}"/>
              </a:ext>
            </a:extLst>
          </p:cNvPr>
          <p:cNvSpPr>
            <a:spLocks noGrp="1"/>
          </p:cNvSpPr>
          <p:nvPr>
            <p:ph sz="half" idx="1"/>
          </p:nvPr>
        </p:nvSpPr>
        <p:spPr/>
        <p:txBody>
          <a:bodyPr>
            <a:normAutofit/>
          </a:bodyPr>
          <a:lstStyle/>
          <a:p>
            <a:r>
              <a:rPr lang="en-US" dirty="0"/>
              <a:t>Programs that have a reduction in STAR rating will have a reduction in incentive as well as subsidy reimbursement.</a:t>
            </a:r>
          </a:p>
          <a:p>
            <a:r>
              <a:rPr lang="en-US" dirty="0"/>
              <a:t>A reduction from STAR 1 is the result of opting-out of the program or a substantiated program violation as a participant in the Child Care Subsidy Program.</a:t>
            </a:r>
          </a:p>
        </p:txBody>
      </p:sp>
      <p:sp>
        <p:nvSpPr>
          <p:cNvPr id="4" name="Content Placeholder 3">
            <a:extLst>
              <a:ext uri="{FF2B5EF4-FFF2-40B4-BE49-F238E27FC236}">
                <a16:creationId xmlns:a16="http://schemas.microsoft.com/office/drawing/2014/main" id="{F2D17C9F-E69B-7E18-F873-B1EC01530E24}"/>
              </a:ext>
            </a:extLst>
          </p:cNvPr>
          <p:cNvSpPr>
            <a:spLocks noGrp="1"/>
          </p:cNvSpPr>
          <p:nvPr>
            <p:ph sz="half" idx="2"/>
          </p:nvPr>
        </p:nvSpPr>
        <p:spPr/>
        <p:txBody>
          <a:bodyPr>
            <a:normAutofit/>
          </a:bodyPr>
          <a:lstStyle/>
          <a:p>
            <a:r>
              <a:rPr lang="en-US" dirty="0"/>
              <a:t>Programs that have a reduction in STAR rating (STAR 2 thru 5) must wait until their yearly visit to request to be assessed at a higher STAR rating.  </a:t>
            </a:r>
          </a:p>
        </p:txBody>
      </p:sp>
    </p:spTree>
    <p:extLst>
      <p:ext uri="{BB962C8B-B14F-4D97-AF65-F5344CB8AC3E}">
        <p14:creationId xmlns:p14="http://schemas.microsoft.com/office/powerpoint/2010/main" val="2648720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B887F-4B8C-013D-23CF-8FA03EDE3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5C16E5-0D2D-0195-21EF-964792B8A152}"/>
              </a:ext>
            </a:extLst>
          </p:cNvPr>
          <p:cNvSpPr>
            <a:spLocks noGrp="1"/>
          </p:cNvSpPr>
          <p:nvPr>
            <p:ph type="ctrTitle"/>
          </p:nvPr>
        </p:nvSpPr>
        <p:spPr/>
        <p:txBody>
          <a:bodyPr/>
          <a:lstStyle/>
          <a:p>
            <a:r>
              <a:rPr lang="en-US" dirty="0"/>
              <a:t>Alabama Quality STARS Incentive Model</a:t>
            </a:r>
          </a:p>
        </p:txBody>
      </p:sp>
      <p:sp>
        <p:nvSpPr>
          <p:cNvPr id="3" name="Subtitle 2">
            <a:extLst>
              <a:ext uri="{FF2B5EF4-FFF2-40B4-BE49-F238E27FC236}">
                <a16:creationId xmlns:a16="http://schemas.microsoft.com/office/drawing/2014/main" id="{74F30182-47D6-26EA-F77B-D0640F4C3C33}"/>
              </a:ext>
            </a:extLst>
          </p:cNvPr>
          <p:cNvSpPr>
            <a:spLocks noGrp="1"/>
          </p:cNvSpPr>
          <p:nvPr>
            <p:ph type="subTitle" idx="1"/>
          </p:nvPr>
        </p:nvSpPr>
        <p:spPr/>
        <p:txBody>
          <a:bodyPr/>
          <a:lstStyle/>
          <a:p>
            <a:r>
              <a:rPr lang="en-US" dirty="0"/>
              <a:t>Enrollment Model</a:t>
            </a:r>
          </a:p>
        </p:txBody>
      </p:sp>
    </p:spTree>
    <p:extLst>
      <p:ext uri="{BB962C8B-B14F-4D97-AF65-F5344CB8AC3E}">
        <p14:creationId xmlns:p14="http://schemas.microsoft.com/office/powerpoint/2010/main" val="1029570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BD5F7DB-0CA0-2DE0-42B6-EA9123D14F96}"/>
              </a:ext>
            </a:extLst>
          </p:cNvPr>
          <p:cNvSpPr>
            <a:spLocks noGrp="1"/>
          </p:cNvSpPr>
          <p:nvPr>
            <p:ph type="title"/>
          </p:nvPr>
        </p:nvSpPr>
        <p:spPr>
          <a:xfrm>
            <a:off x="1843391" y="624110"/>
            <a:ext cx="9383408" cy="1280890"/>
          </a:xfrm>
        </p:spPr>
        <p:txBody>
          <a:bodyPr>
            <a:normAutofit/>
          </a:bodyPr>
          <a:lstStyle/>
          <a:p>
            <a:r>
              <a:rPr lang="en-US">
                <a:solidFill>
                  <a:schemeClr val="bg1"/>
                </a:solidFill>
              </a:rPr>
              <a:t>Updates to Incentive Model</a:t>
            </a:r>
          </a:p>
        </p:txBody>
      </p:sp>
      <p:sp>
        <p:nvSpPr>
          <p:cNvPr id="13"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71658843-D558-435B-0300-839675BB02D7}"/>
              </a:ext>
            </a:extLst>
          </p:cNvPr>
          <p:cNvGraphicFramePr>
            <a:graphicFrameLocks noGrp="1"/>
          </p:cNvGraphicFramePr>
          <p:nvPr>
            <p:ph idx="1"/>
            <p:extLst>
              <p:ext uri="{D42A27DB-BD31-4B8C-83A1-F6EECF244321}">
                <p14:modId xmlns:p14="http://schemas.microsoft.com/office/powerpoint/2010/main" val="1582486337"/>
              </p:ext>
            </p:extLst>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5836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74A06D9B-8E52-9AA7-AC34-0A55A30CA57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BA9BD6E-6F70-8A03-0CA1-0BA0AFFE193B}"/>
              </a:ext>
            </a:extLst>
          </p:cNvPr>
          <p:cNvSpPr>
            <a:spLocks noGrp="1"/>
          </p:cNvSpPr>
          <p:nvPr>
            <p:ph type="title"/>
          </p:nvPr>
        </p:nvSpPr>
        <p:spPr>
          <a:xfrm>
            <a:off x="1843391" y="624110"/>
            <a:ext cx="9383408" cy="1280890"/>
          </a:xfrm>
        </p:spPr>
        <p:txBody>
          <a:bodyPr>
            <a:normAutofit/>
          </a:bodyPr>
          <a:lstStyle/>
          <a:p>
            <a:r>
              <a:rPr lang="en-US">
                <a:solidFill>
                  <a:schemeClr val="bg1"/>
                </a:solidFill>
              </a:rPr>
              <a:t>Updates to Incentive Model</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39B1455B-A3CB-E6A3-FC6D-A91E7E048706}"/>
              </a:ext>
            </a:extLst>
          </p:cNvPr>
          <p:cNvSpPr>
            <a:spLocks noGrp="1"/>
          </p:cNvSpPr>
          <p:nvPr>
            <p:ph idx="1"/>
          </p:nvPr>
        </p:nvSpPr>
        <p:spPr>
          <a:xfrm>
            <a:off x="1843392" y="2623930"/>
            <a:ext cx="9383408" cy="3287292"/>
          </a:xfrm>
        </p:spPr>
        <p:txBody>
          <a:bodyPr>
            <a:normAutofit/>
          </a:bodyPr>
          <a:lstStyle/>
          <a:p>
            <a:pPr>
              <a:lnSpc>
                <a:spcPct val="90000"/>
              </a:lnSpc>
            </a:pPr>
            <a:r>
              <a:rPr lang="en-US" dirty="0"/>
              <a:t>All programs must enter and maintain enrollments in Arise CARE. </a:t>
            </a:r>
          </a:p>
          <a:p>
            <a:pPr>
              <a:lnSpc>
                <a:spcPct val="90000"/>
              </a:lnSpc>
            </a:pPr>
            <a:r>
              <a:rPr lang="en-US" dirty="0"/>
              <a:t>At a minimum, programs must monitor their enrollments by logging into the Arise CARE system monthly. </a:t>
            </a:r>
          </a:p>
          <a:p>
            <a:pPr>
              <a:lnSpc>
                <a:spcPct val="90000"/>
              </a:lnSpc>
            </a:pPr>
            <a:r>
              <a:rPr lang="en-US" dirty="0"/>
              <a:t>Failure to maintain enrollment activity will forfeit the yearly incentive. </a:t>
            </a:r>
          </a:p>
          <a:p>
            <a:pPr>
              <a:lnSpc>
                <a:spcPct val="90000"/>
              </a:lnSpc>
            </a:pPr>
            <a:r>
              <a:rPr lang="en-US" dirty="0"/>
              <a:t>The yearly incentive will be delayed if a program is suspected of enrollment fraud. The Department will perform an investigation to determine if any enrollment activity is fraudulent.</a:t>
            </a:r>
          </a:p>
          <a:p>
            <a:pPr>
              <a:lnSpc>
                <a:spcPct val="90000"/>
              </a:lnSpc>
            </a:pPr>
            <a:r>
              <a:rPr lang="en-US" dirty="0"/>
              <a:t>If fraudulent enrollment activity is substantiated, the program’s rating will be invalidated and all current (and future) participation in any financial program led by the Department, including subsidy participation will cease indefinitely.  </a:t>
            </a:r>
          </a:p>
        </p:txBody>
      </p:sp>
    </p:spTree>
    <p:extLst>
      <p:ext uri="{BB962C8B-B14F-4D97-AF65-F5344CB8AC3E}">
        <p14:creationId xmlns:p14="http://schemas.microsoft.com/office/powerpoint/2010/main" val="2559351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FDACEB45-429C-3605-7435-5D79AE25EC7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2B431C-B660-49A6-8C87-0AF66A7DCB08}"/>
              </a:ext>
            </a:extLst>
          </p:cNvPr>
          <p:cNvSpPr>
            <a:spLocks noGrp="1"/>
          </p:cNvSpPr>
          <p:nvPr>
            <p:ph type="title"/>
          </p:nvPr>
        </p:nvSpPr>
        <p:spPr>
          <a:xfrm>
            <a:off x="1259893" y="3101093"/>
            <a:ext cx="2454052" cy="3029344"/>
          </a:xfrm>
        </p:spPr>
        <p:txBody>
          <a:bodyPr>
            <a:normAutofit/>
          </a:bodyPr>
          <a:lstStyle/>
          <a:p>
            <a:r>
              <a:rPr lang="en-US" sz="3200">
                <a:solidFill>
                  <a:schemeClr val="bg1"/>
                </a:solidFill>
              </a:rPr>
              <a:t>Enrollment Criteria</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0C53ED-5892-BF41-28A5-9A9A60E4230F}"/>
              </a:ext>
            </a:extLst>
          </p:cNvPr>
          <p:cNvSpPr>
            <a:spLocks noGrp="1"/>
          </p:cNvSpPr>
          <p:nvPr>
            <p:ph idx="1"/>
          </p:nvPr>
        </p:nvSpPr>
        <p:spPr>
          <a:xfrm>
            <a:off x="4706578" y="589722"/>
            <a:ext cx="6798033" cy="5321500"/>
          </a:xfrm>
        </p:spPr>
        <p:txBody>
          <a:bodyPr anchor="ctr">
            <a:normAutofit/>
          </a:bodyPr>
          <a:lstStyle/>
          <a:p>
            <a:pPr>
              <a:lnSpc>
                <a:spcPct val="90000"/>
              </a:lnSpc>
            </a:pPr>
            <a:r>
              <a:rPr lang="en-US" dirty="0"/>
              <a:t>Enrolled Child- An enrolled child is a child who is officially registered and accepted into a child care facility for compensation, excluding programs that are operated by federal or state entities that do not charge a fee, i.e. Head Start or First-Class Pre-K</a:t>
            </a:r>
          </a:p>
          <a:p>
            <a:pPr>
              <a:lnSpc>
                <a:spcPct val="90000"/>
              </a:lnSpc>
            </a:pPr>
            <a:r>
              <a:rPr lang="en-US" dirty="0"/>
              <a:t>A child must have standard documentation, i.e. application, immunization records, daily sing in/out sheets to demonstrate they meet the criteria of an enrolled child. </a:t>
            </a:r>
          </a:p>
          <a:p>
            <a:pPr>
              <a:lnSpc>
                <a:spcPct val="90000"/>
              </a:lnSpc>
            </a:pPr>
            <a:r>
              <a:rPr lang="en-US" dirty="0"/>
              <a:t>At the request of the Department, the provider must provide (when applicable) records of payment received by the child’s parent or responsible adult if the family is not a participant in the Child Care Subsidy Program or other eligible government ran program. </a:t>
            </a:r>
          </a:p>
          <a:p>
            <a:pPr>
              <a:lnSpc>
                <a:spcPct val="90000"/>
              </a:lnSpc>
            </a:pPr>
            <a:r>
              <a:rPr lang="en-US" dirty="0"/>
              <a:t>All providers participating in Alabama Quality STARS and receives an incentive may be subject to a random audit.</a:t>
            </a:r>
          </a:p>
          <a:p>
            <a:pPr>
              <a:lnSpc>
                <a:spcPct val="90000"/>
              </a:lnSpc>
            </a:pPr>
            <a:r>
              <a:rPr lang="en-US" dirty="0"/>
              <a:t>Attendance may be requested to verify the child’s enrollment before an incentive is made. </a:t>
            </a:r>
          </a:p>
        </p:txBody>
      </p:sp>
    </p:spTree>
    <p:extLst>
      <p:ext uri="{BB962C8B-B14F-4D97-AF65-F5344CB8AC3E}">
        <p14:creationId xmlns:p14="http://schemas.microsoft.com/office/powerpoint/2010/main" val="928800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78" name="Group 77">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79"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0"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81"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82"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83"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84"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85"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86"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87"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88"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89"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90"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92" name="Group 91">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93"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94"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95"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96"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97"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98"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99"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0"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01"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02"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03"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04"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06" name="Rectangle 105">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8" name="Freeform 11">
            <a:extLst>
              <a:ext uri="{FF2B5EF4-FFF2-40B4-BE49-F238E27FC236}">
                <a16:creationId xmlns:a16="http://schemas.microsoft.com/office/drawing/2014/main" id="{664D6319-AE80-458F-A2C6-1F0351266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110" name="Rectangle 109">
            <a:extLst>
              <a:ext uri="{FF2B5EF4-FFF2-40B4-BE49-F238E27FC236}">
                <a16:creationId xmlns:a16="http://schemas.microsoft.com/office/drawing/2014/main" id="{7A5FC171-5EF1-470A-B19B-DB937973D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0"/>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3BD947A7-1DA7-F441-79DD-65934261C72C}"/>
              </a:ext>
            </a:extLst>
          </p:cNvPr>
          <p:cNvSpPr>
            <a:spLocks noGrp="1"/>
          </p:cNvSpPr>
          <p:nvPr>
            <p:ph type="title"/>
          </p:nvPr>
        </p:nvSpPr>
        <p:spPr>
          <a:xfrm>
            <a:off x="2592925" y="624110"/>
            <a:ext cx="8911687" cy="1280890"/>
          </a:xfrm>
        </p:spPr>
        <p:txBody>
          <a:bodyPr vert="horz" lIns="91440" tIns="45720" rIns="91440" bIns="45720" rtlCol="0" anchor="t">
            <a:normAutofit/>
          </a:bodyPr>
          <a:lstStyle/>
          <a:p>
            <a:r>
              <a:rPr lang="en-US" dirty="0">
                <a:solidFill>
                  <a:schemeClr val="accent1">
                    <a:lumMod val="75000"/>
                  </a:schemeClr>
                </a:solidFill>
              </a:rPr>
              <a:t>Attendance, Enrollment &amp; Capacity</a:t>
            </a:r>
          </a:p>
        </p:txBody>
      </p:sp>
      <p:sp>
        <p:nvSpPr>
          <p:cNvPr id="112" name="Rectangle 111">
            <a:extLst>
              <a:ext uri="{FF2B5EF4-FFF2-40B4-BE49-F238E27FC236}">
                <a16:creationId xmlns:a16="http://schemas.microsoft.com/office/drawing/2014/main" id="{685D77DF-610F-4D0F-A3D2-4FBBC96640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4" name="Freeform 11">
            <a:extLst>
              <a:ext uri="{FF2B5EF4-FFF2-40B4-BE49-F238E27FC236}">
                <a16:creationId xmlns:a16="http://schemas.microsoft.com/office/drawing/2014/main" id="{2513384B-399F-47B1-9ABD-172607AA4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01D1E1FF-53EE-1B2D-E185-EBDC0786FA39}"/>
              </a:ext>
            </a:extLst>
          </p:cNvPr>
          <p:cNvGraphicFramePr>
            <a:graphicFrameLocks noGrp="1"/>
          </p:cNvGraphicFramePr>
          <p:nvPr>
            <p:ph sz="half" idx="1"/>
            <p:extLst>
              <p:ext uri="{D42A27DB-BD31-4B8C-83A1-F6EECF244321}">
                <p14:modId xmlns:p14="http://schemas.microsoft.com/office/powerpoint/2010/main" val="2256466501"/>
              </p:ext>
            </p:extLst>
          </p:nvPr>
        </p:nvGraphicFramePr>
        <p:xfrm>
          <a:off x="1321541" y="1637297"/>
          <a:ext cx="10095134" cy="4730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5043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90EF6-5C79-F03A-2CE0-449ADE0DD7BC}"/>
              </a:ext>
            </a:extLst>
          </p:cNvPr>
          <p:cNvSpPr>
            <a:spLocks noGrp="1"/>
          </p:cNvSpPr>
          <p:nvPr>
            <p:ph type="title"/>
          </p:nvPr>
        </p:nvSpPr>
        <p:spPr/>
        <p:txBody>
          <a:bodyPr/>
          <a:lstStyle/>
          <a:p>
            <a:r>
              <a:rPr lang="en-US" dirty="0"/>
              <a:t>New Incentive Model</a:t>
            </a:r>
          </a:p>
        </p:txBody>
      </p:sp>
      <p:graphicFrame>
        <p:nvGraphicFramePr>
          <p:cNvPr id="4" name="Content Placeholder 3">
            <a:extLst>
              <a:ext uri="{FF2B5EF4-FFF2-40B4-BE49-F238E27FC236}">
                <a16:creationId xmlns:a16="http://schemas.microsoft.com/office/drawing/2014/main" id="{C6D73E2C-1611-3EE0-6456-19B72F7E9D6A}"/>
              </a:ext>
            </a:extLst>
          </p:cNvPr>
          <p:cNvGraphicFramePr>
            <a:graphicFrameLocks noGrp="1"/>
          </p:cNvGraphicFramePr>
          <p:nvPr>
            <p:ph idx="1"/>
            <p:extLst>
              <p:ext uri="{D42A27DB-BD31-4B8C-83A1-F6EECF244321}">
                <p14:modId xmlns:p14="http://schemas.microsoft.com/office/powerpoint/2010/main" val="897576075"/>
              </p:ext>
            </p:extLst>
          </p:nvPr>
        </p:nvGraphicFramePr>
        <p:xfrm>
          <a:off x="1090246" y="1689101"/>
          <a:ext cx="9615852" cy="2001836"/>
        </p:xfrm>
        <a:graphic>
          <a:graphicData uri="http://schemas.openxmlformats.org/drawingml/2006/table">
            <a:tbl>
              <a:tblPr/>
              <a:tblGrid>
                <a:gridCol w="2562902">
                  <a:extLst>
                    <a:ext uri="{9D8B030D-6E8A-4147-A177-3AD203B41FA5}">
                      <a16:colId xmlns:a16="http://schemas.microsoft.com/office/drawing/2014/main" val="1509193402"/>
                    </a:ext>
                  </a:extLst>
                </a:gridCol>
                <a:gridCol w="1410590">
                  <a:extLst>
                    <a:ext uri="{9D8B030D-6E8A-4147-A177-3AD203B41FA5}">
                      <a16:colId xmlns:a16="http://schemas.microsoft.com/office/drawing/2014/main" val="1910132174"/>
                    </a:ext>
                  </a:extLst>
                </a:gridCol>
                <a:gridCol w="1410590">
                  <a:extLst>
                    <a:ext uri="{9D8B030D-6E8A-4147-A177-3AD203B41FA5}">
                      <a16:colId xmlns:a16="http://schemas.microsoft.com/office/drawing/2014/main" val="487599674"/>
                    </a:ext>
                  </a:extLst>
                </a:gridCol>
                <a:gridCol w="1410590">
                  <a:extLst>
                    <a:ext uri="{9D8B030D-6E8A-4147-A177-3AD203B41FA5}">
                      <a16:colId xmlns:a16="http://schemas.microsoft.com/office/drawing/2014/main" val="134048350"/>
                    </a:ext>
                  </a:extLst>
                </a:gridCol>
                <a:gridCol w="1410590">
                  <a:extLst>
                    <a:ext uri="{9D8B030D-6E8A-4147-A177-3AD203B41FA5}">
                      <a16:colId xmlns:a16="http://schemas.microsoft.com/office/drawing/2014/main" val="4102317719"/>
                    </a:ext>
                  </a:extLst>
                </a:gridCol>
                <a:gridCol w="1410590">
                  <a:extLst>
                    <a:ext uri="{9D8B030D-6E8A-4147-A177-3AD203B41FA5}">
                      <a16:colId xmlns:a16="http://schemas.microsoft.com/office/drawing/2014/main" val="2633564999"/>
                    </a:ext>
                  </a:extLst>
                </a:gridCol>
              </a:tblGrid>
              <a:tr h="416224">
                <a:tc>
                  <a:txBody>
                    <a:bodyPr/>
                    <a:lstStyle/>
                    <a:p>
                      <a:pPr algn="l" fontAlgn="b">
                        <a:buNone/>
                      </a:pPr>
                      <a:r>
                        <a:rPr lang="en-US" sz="1200" b="1" i="0" u="none" strike="noStrike" dirty="0">
                          <a:solidFill>
                            <a:srgbClr val="000000"/>
                          </a:solidFill>
                          <a:effectLst/>
                          <a:latin typeface="Calibri" panose="020F0502020204030204" pitchFamily="34" charset="0"/>
                        </a:rPr>
                        <a:t>Centers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9016883"/>
                  </a:ext>
                </a:extLst>
              </a:tr>
              <a:tr h="396403">
                <a:tc>
                  <a:txBody>
                    <a:bodyPr/>
                    <a:lstStyle/>
                    <a:p>
                      <a:pPr algn="l" fontAlgn="b">
                        <a:buNone/>
                      </a:pPr>
                      <a:r>
                        <a:rPr lang="en-US" sz="1100" b="1" i="0" u="none" strike="noStrike" dirty="0">
                          <a:solidFill>
                            <a:srgbClr val="000000"/>
                          </a:solidFill>
                          <a:effectLst/>
                          <a:latin typeface="Calibri" panose="020F0502020204030204" pitchFamily="34" charset="0"/>
                        </a:rPr>
                        <a:t>Maximum Child Enrollment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9913902"/>
                  </a:ext>
                </a:extLst>
              </a:tr>
              <a:tr h="396403">
                <a:tc>
                  <a:txBody>
                    <a:bodyPr/>
                    <a:lstStyle/>
                    <a:p>
                      <a:pPr algn="l" fontAlgn="b">
                        <a:buNone/>
                      </a:pPr>
                      <a:r>
                        <a:rPr lang="en-US" sz="1100" b="1" i="0" u="none" strike="noStrike" dirty="0">
                          <a:solidFill>
                            <a:srgbClr val="000000"/>
                          </a:solidFill>
                          <a:effectLst/>
                          <a:latin typeface="Calibri" panose="020F0502020204030204" pitchFamily="34" charset="0"/>
                        </a:rPr>
                        <a:t>Up to 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9,000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13,500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20,250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30,375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45,575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9099612"/>
                  </a:ext>
                </a:extLst>
              </a:tr>
              <a:tr h="396403">
                <a:tc>
                  <a:txBody>
                    <a:bodyPr/>
                    <a:lstStyle/>
                    <a:p>
                      <a:pPr algn="l" fontAlgn="b">
                        <a:buNone/>
                      </a:pPr>
                      <a:r>
                        <a:rPr lang="en-US" sz="1100" b="1" i="0" u="none" strike="noStrike" dirty="0">
                          <a:solidFill>
                            <a:srgbClr val="000000"/>
                          </a:solidFill>
                          <a:effectLst/>
                          <a:latin typeface="Calibri" panose="020F0502020204030204" pitchFamily="34" charset="0"/>
                        </a:rPr>
                        <a:t>51-99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12,000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18,000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27,000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40,500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60,750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9263731"/>
                  </a:ext>
                </a:extLst>
              </a:tr>
              <a:tr h="396403">
                <a:tc>
                  <a:txBody>
                    <a:bodyPr/>
                    <a:lstStyle/>
                    <a:p>
                      <a:pPr algn="l" fontAlgn="b">
                        <a:buNone/>
                      </a:pPr>
                      <a:r>
                        <a:rPr lang="en-US" sz="1100" b="1" i="0" u="none" strike="noStrike">
                          <a:solidFill>
                            <a:srgbClr val="000000"/>
                          </a:solidFill>
                          <a:effectLst/>
                          <a:latin typeface="Calibri" panose="020F0502020204030204" pitchFamily="34" charset="0"/>
                        </a:rPr>
                        <a:t>Over 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16,000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24,000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36,000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54,000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81,000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9173658"/>
                  </a:ext>
                </a:extLst>
              </a:tr>
            </a:tbl>
          </a:graphicData>
        </a:graphic>
      </p:graphicFrame>
      <p:graphicFrame>
        <p:nvGraphicFramePr>
          <p:cNvPr id="5" name="Table 4">
            <a:extLst>
              <a:ext uri="{FF2B5EF4-FFF2-40B4-BE49-F238E27FC236}">
                <a16:creationId xmlns:a16="http://schemas.microsoft.com/office/drawing/2014/main" id="{7D9D8756-777E-A2D5-24C2-6C825B960EDB}"/>
              </a:ext>
            </a:extLst>
          </p:cNvPr>
          <p:cNvGraphicFramePr>
            <a:graphicFrameLocks noGrp="1"/>
          </p:cNvGraphicFramePr>
          <p:nvPr>
            <p:extLst>
              <p:ext uri="{D42A27DB-BD31-4B8C-83A1-F6EECF244321}">
                <p14:modId xmlns:p14="http://schemas.microsoft.com/office/powerpoint/2010/main" val="3033210502"/>
              </p:ext>
            </p:extLst>
          </p:nvPr>
        </p:nvGraphicFramePr>
        <p:xfrm>
          <a:off x="1090246" y="3690937"/>
          <a:ext cx="9615853" cy="2001835"/>
        </p:xfrm>
        <a:graphic>
          <a:graphicData uri="http://schemas.openxmlformats.org/drawingml/2006/table">
            <a:tbl>
              <a:tblPr/>
              <a:tblGrid>
                <a:gridCol w="2562903">
                  <a:extLst>
                    <a:ext uri="{9D8B030D-6E8A-4147-A177-3AD203B41FA5}">
                      <a16:colId xmlns:a16="http://schemas.microsoft.com/office/drawing/2014/main" val="1747670613"/>
                    </a:ext>
                  </a:extLst>
                </a:gridCol>
                <a:gridCol w="1410590">
                  <a:extLst>
                    <a:ext uri="{9D8B030D-6E8A-4147-A177-3AD203B41FA5}">
                      <a16:colId xmlns:a16="http://schemas.microsoft.com/office/drawing/2014/main" val="930402659"/>
                    </a:ext>
                  </a:extLst>
                </a:gridCol>
                <a:gridCol w="1410590">
                  <a:extLst>
                    <a:ext uri="{9D8B030D-6E8A-4147-A177-3AD203B41FA5}">
                      <a16:colId xmlns:a16="http://schemas.microsoft.com/office/drawing/2014/main" val="205129004"/>
                    </a:ext>
                  </a:extLst>
                </a:gridCol>
                <a:gridCol w="1410590">
                  <a:extLst>
                    <a:ext uri="{9D8B030D-6E8A-4147-A177-3AD203B41FA5}">
                      <a16:colId xmlns:a16="http://schemas.microsoft.com/office/drawing/2014/main" val="3599279611"/>
                    </a:ext>
                  </a:extLst>
                </a:gridCol>
                <a:gridCol w="1410590">
                  <a:extLst>
                    <a:ext uri="{9D8B030D-6E8A-4147-A177-3AD203B41FA5}">
                      <a16:colId xmlns:a16="http://schemas.microsoft.com/office/drawing/2014/main" val="76450504"/>
                    </a:ext>
                  </a:extLst>
                </a:gridCol>
                <a:gridCol w="1410590">
                  <a:extLst>
                    <a:ext uri="{9D8B030D-6E8A-4147-A177-3AD203B41FA5}">
                      <a16:colId xmlns:a16="http://schemas.microsoft.com/office/drawing/2014/main" val="514248288"/>
                    </a:ext>
                  </a:extLst>
                </a:gridCol>
              </a:tblGrid>
              <a:tr h="518995">
                <a:tc>
                  <a:txBody>
                    <a:bodyPr/>
                    <a:lstStyle/>
                    <a:p>
                      <a:pPr algn="l" fontAlgn="b">
                        <a:buNone/>
                      </a:pPr>
                      <a:r>
                        <a:rPr lang="en-US" sz="1200" b="1" i="0" u="none" strike="noStrike" dirty="0">
                          <a:solidFill>
                            <a:srgbClr val="000000"/>
                          </a:solidFill>
                          <a:effectLst/>
                          <a:latin typeface="Calibri" panose="020F0502020204030204" pitchFamily="34" charset="0"/>
                        </a:rPr>
                        <a:t>Homes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8727112"/>
                  </a:ext>
                </a:extLst>
              </a:tr>
              <a:tr h="494280">
                <a:tc>
                  <a:txBody>
                    <a:bodyPr/>
                    <a:lstStyle/>
                    <a:p>
                      <a:pPr algn="l" fontAlgn="b">
                        <a:buNone/>
                      </a:pPr>
                      <a:r>
                        <a:rPr lang="en-US" sz="1100" b="1" i="0" u="none" strike="noStrike" dirty="0">
                          <a:solidFill>
                            <a:srgbClr val="000000"/>
                          </a:solidFill>
                          <a:effectLst/>
                          <a:latin typeface="Calibri" panose="020F0502020204030204" pitchFamily="34" charset="0"/>
                        </a:rPr>
                        <a:t>Min Child Enrollment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i="0" u="none" strike="noStrike">
                          <a:solidFill>
                            <a:srgbClr val="000000"/>
                          </a:solidFill>
                          <a:effectLst/>
                          <a:latin typeface="Calibri" panose="020F0502020204030204" pitchFamily="34" charset="0"/>
                        </a:rPr>
                        <a:t>STAR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1204609"/>
                  </a:ext>
                </a:extLst>
              </a:tr>
              <a:tr h="494280">
                <a:tc>
                  <a:txBody>
                    <a:bodyPr/>
                    <a:lstStyle/>
                    <a:p>
                      <a:pPr algn="l" fontAlgn="b">
                        <a:buNone/>
                      </a:pPr>
                      <a:r>
                        <a:rPr lang="en-US" sz="1100" b="1" i="0" u="none" strike="noStrike" dirty="0">
                          <a:solidFill>
                            <a:srgbClr val="000000"/>
                          </a:solidFill>
                          <a:effectLst/>
                          <a:latin typeface="Calibri" panose="020F0502020204030204" pitchFamily="34" charset="0"/>
                        </a:rPr>
                        <a:t>Group Child Care Home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3,000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5,500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7,750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11,000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a:solidFill>
                            <a:srgbClr val="000000"/>
                          </a:solidFill>
                          <a:effectLst/>
                          <a:latin typeface="Calibri" panose="020F0502020204030204" pitchFamily="34" charset="0"/>
                        </a:rPr>
                        <a:t> $            14,300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9546326"/>
                  </a:ext>
                </a:extLst>
              </a:tr>
              <a:tr h="494280">
                <a:tc>
                  <a:txBody>
                    <a:bodyPr/>
                    <a:lstStyle/>
                    <a:p>
                      <a:pPr algn="l" fontAlgn="b">
                        <a:buNone/>
                      </a:pPr>
                      <a:r>
                        <a:rPr lang="en-US" sz="1100" b="1" i="0" u="none" strike="noStrike" dirty="0">
                          <a:solidFill>
                            <a:srgbClr val="000000"/>
                          </a:solidFill>
                          <a:effectLst/>
                          <a:latin typeface="Calibri" panose="020F0502020204030204" pitchFamily="34" charset="0"/>
                        </a:rPr>
                        <a:t>Family Child Care Home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2,200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4,400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6,600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8,000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1" i="0" u="none" strike="noStrike" dirty="0">
                          <a:solidFill>
                            <a:srgbClr val="000000"/>
                          </a:solidFill>
                          <a:effectLst/>
                          <a:latin typeface="Calibri" panose="020F0502020204030204" pitchFamily="34" charset="0"/>
                        </a:rPr>
                        <a:t> $            12,100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9068951"/>
                  </a:ext>
                </a:extLst>
              </a:tr>
            </a:tbl>
          </a:graphicData>
        </a:graphic>
      </p:graphicFrame>
    </p:spTree>
    <p:extLst>
      <p:ext uri="{BB962C8B-B14F-4D97-AF65-F5344CB8AC3E}">
        <p14:creationId xmlns:p14="http://schemas.microsoft.com/office/powerpoint/2010/main" val="294448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62" name="Group 161">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63"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64"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65"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66"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7"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68"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69"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70"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1"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72"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73"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74"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76" name="Group 175">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77"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78"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79"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80"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81"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82"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83"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4"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85"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86"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87"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88"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90" name="Rectangle 189">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2"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94" name="Rectangle 193">
            <a:extLst>
              <a:ext uri="{FF2B5EF4-FFF2-40B4-BE49-F238E27FC236}">
                <a16:creationId xmlns:a16="http://schemas.microsoft.com/office/drawing/2014/main" id="{4CE9304C-7D47-49AD-9260-6DBF0A5B9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393"/>
            <a:ext cx="12188952" cy="68587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8" descr="blue question mark on a transparent background 55607667 PNG">
            <a:extLst>
              <a:ext uri="{FF2B5EF4-FFF2-40B4-BE49-F238E27FC236}">
                <a16:creationId xmlns:a16="http://schemas.microsoft.com/office/drawing/2014/main" id="{D638F3B3-C670-55C0-B2D4-D3225E99ABDD}"/>
              </a:ext>
            </a:extLst>
          </p:cNvPr>
          <p:cNvPicPr>
            <a:picLocks noChangeAspect="1" noChangeArrowheads="1"/>
          </p:cNvPicPr>
          <p:nvPr/>
        </p:nvPicPr>
        <p:blipFill>
          <a:blip r:embed="rId2">
            <a:duotone>
              <a:schemeClr val="bg2">
                <a:shade val="45000"/>
                <a:satMod val="135000"/>
              </a:schemeClr>
              <a:prstClr val="white"/>
            </a:duotone>
            <a:alphaModFix amt="40000"/>
            <a:extLst>
              <a:ext uri="{28A0092B-C50C-407E-A947-70E740481C1C}">
                <a14:useLocalDpi xmlns:a14="http://schemas.microsoft.com/office/drawing/2010/main" val="0"/>
              </a:ext>
            </a:extLst>
          </a:blip>
          <a:srcRect t="21875" b="21875"/>
          <a:stretch>
            <a:fillRect/>
          </a:stretch>
        </p:blipFill>
        <p:spPr bwMode="auto">
          <a:xfrm>
            <a:off x="-1524"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FDB7768-05C2-5A94-44D8-7D8F67D2DF50}"/>
              </a:ext>
            </a:extLst>
          </p:cNvPr>
          <p:cNvSpPr txBox="1"/>
          <p:nvPr/>
        </p:nvSpPr>
        <p:spPr>
          <a:xfrm>
            <a:off x="2589213" y="2514600"/>
            <a:ext cx="8915399" cy="2262781"/>
          </a:xfrm>
          <a:prstGeom prst="rect">
            <a:avLst/>
          </a:prstGeom>
        </p:spPr>
        <p:txBody>
          <a:bodyPr vert="horz" lIns="91440" tIns="45720" rIns="91440" bIns="45720" rtlCol="0" anchor="b">
            <a:normAutofit/>
          </a:bodyPr>
          <a:lstStyle/>
          <a:p>
            <a:pPr>
              <a:spcBef>
                <a:spcPct val="0"/>
              </a:spcBef>
              <a:spcAft>
                <a:spcPts val="600"/>
              </a:spcAft>
            </a:pPr>
            <a:r>
              <a:rPr lang="en-US" sz="5400" dirty="0">
                <a:solidFill>
                  <a:srgbClr val="457BB8"/>
                </a:solidFill>
                <a:latin typeface="+mj-lt"/>
                <a:ea typeface="+mj-ea"/>
                <a:cs typeface="+mj-cs"/>
              </a:rPr>
              <a:t>Questions</a:t>
            </a:r>
          </a:p>
          <a:p>
            <a:pPr>
              <a:spcBef>
                <a:spcPct val="0"/>
              </a:spcBef>
              <a:spcAft>
                <a:spcPts val="600"/>
              </a:spcAft>
            </a:pPr>
            <a:endParaRPr lang="en-US" sz="5400" dirty="0">
              <a:solidFill>
                <a:srgbClr val="457BB8"/>
              </a:solidFill>
              <a:latin typeface="+mj-lt"/>
              <a:ea typeface="+mj-ea"/>
              <a:cs typeface="+mj-cs"/>
            </a:endParaRPr>
          </a:p>
          <a:p>
            <a:pPr>
              <a:spcBef>
                <a:spcPct val="0"/>
              </a:spcBef>
              <a:spcAft>
                <a:spcPts val="600"/>
              </a:spcAft>
            </a:pPr>
            <a:endParaRPr lang="en-US" sz="5400" dirty="0">
              <a:solidFill>
                <a:srgbClr val="457BB8"/>
              </a:solidFill>
              <a:latin typeface="+mj-lt"/>
              <a:ea typeface="+mj-ea"/>
              <a:cs typeface="+mj-cs"/>
            </a:endParaRPr>
          </a:p>
          <a:p>
            <a:pPr>
              <a:spcBef>
                <a:spcPct val="0"/>
              </a:spcBef>
              <a:spcAft>
                <a:spcPts val="600"/>
              </a:spcAft>
            </a:pPr>
            <a:endParaRPr lang="en-US" sz="5400" dirty="0">
              <a:solidFill>
                <a:srgbClr val="457BB8"/>
              </a:solidFill>
              <a:latin typeface="+mj-lt"/>
              <a:ea typeface="+mj-ea"/>
              <a:cs typeface="+mj-cs"/>
            </a:endParaRPr>
          </a:p>
          <a:p>
            <a:pPr>
              <a:spcBef>
                <a:spcPct val="0"/>
              </a:spcBef>
              <a:spcAft>
                <a:spcPts val="600"/>
              </a:spcAft>
            </a:pPr>
            <a:endParaRPr lang="en-US" sz="5400" dirty="0">
              <a:solidFill>
                <a:srgbClr val="457BB8"/>
              </a:solidFill>
              <a:latin typeface="+mj-lt"/>
              <a:ea typeface="+mj-ea"/>
              <a:cs typeface="+mj-cs"/>
            </a:endParaRPr>
          </a:p>
        </p:txBody>
      </p:sp>
      <p:sp>
        <p:nvSpPr>
          <p:cNvPr id="5" name="TextBox 4">
            <a:extLst>
              <a:ext uri="{FF2B5EF4-FFF2-40B4-BE49-F238E27FC236}">
                <a16:creationId xmlns:a16="http://schemas.microsoft.com/office/drawing/2014/main" id="{6FFBD163-29F4-B624-1BB0-11967818C540}"/>
              </a:ext>
            </a:extLst>
          </p:cNvPr>
          <p:cNvSpPr txBox="1"/>
          <p:nvPr/>
        </p:nvSpPr>
        <p:spPr>
          <a:xfrm>
            <a:off x="1612495" y="4777379"/>
            <a:ext cx="9892118" cy="1126283"/>
          </a:xfrm>
          <a:prstGeom prst="rect">
            <a:avLst/>
          </a:prstGeom>
        </p:spPr>
        <p:txBody>
          <a:bodyPr vert="horz" lIns="91440" tIns="45720" rIns="91440" bIns="45720" rtlCol="0" anchor="t">
            <a:noAutofit/>
          </a:bodyPr>
          <a:lstStyle/>
          <a:p>
            <a:pPr>
              <a:spcBef>
                <a:spcPts val="1000"/>
              </a:spcBef>
              <a:buClr>
                <a:schemeClr val="accent1"/>
              </a:buClr>
            </a:pPr>
            <a:r>
              <a:rPr lang="en-US" sz="4000" b="1" dirty="0">
                <a:solidFill>
                  <a:schemeClr val="tx1">
                    <a:lumMod val="65000"/>
                    <a:lumOff val="35000"/>
                  </a:schemeClr>
                </a:solidFill>
              </a:rPr>
              <a:t>Email questions:  dhr_qrispayments@dhr.alabama.gov </a:t>
            </a:r>
          </a:p>
        </p:txBody>
      </p:sp>
      <p:sp>
        <p:nvSpPr>
          <p:cNvPr id="196" name="Rectangle 195">
            <a:extLst>
              <a:ext uri="{FF2B5EF4-FFF2-40B4-BE49-F238E27FC236}">
                <a16:creationId xmlns:a16="http://schemas.microsoft.com/office/drawing/2014/main" id="{9DEDD006-D91C-4989-B39C-EEEA43F86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8" name="Freeform 33">
            <a:extLst>
              <a:ext uri="{FF2B5EF4-FFF2-40B4-BE49-F238E27FC236}">
                <a16:creationId xmlns:a16="http://schemas.microsoft.com/office/drawing/2014/main" id="{35EF7FFE-55CC-444E-A630-F40A5C9C5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1759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3" name="AutoShape 2" descr="See related image detail. A Question Mark , Free Transparent Clipart - ClipartKey">
            <a:extLst>
              <a:ext uri="{FF2B5EF4-FFF2-40B4-BE49-F238E27FC236}">
                <a16:creationId xmlns:a16="http://schemas.microsoft.com/office/drawing/2014/main" id="{4C8B5C7D-4824-BC29-9900-3F666F41F74B}"/>
              </a:ext>
            </a:extLst>
          </p:cNvPr>
          <p:cNvSpPr>
            <a:spLocks noChangeAspect="1" noChangeArrowheads="1"/>
          </p:cNvSpPr>
          <p:nvPr/>
        </p:nvSpPr>
        <p:spPr bwMode="auto">
          <a:xfrm>
            <a:off x="4089400" y="1422400"/>
            <a:ext cx="3331528" cy="333152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78003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1C3A56E-FC5B-F9DD-96C9-1CB21AA2E522}"/>
              </a:ext>
            </a:extLst>
          </p:cNvPr>
          <p:cNvSpPr txBox="1"/>
          <p:nvPr/>
        </p:nvSpPr>
        <p:spPr>
          <a:xfrm>
            <a:off x="1485900" y="1143000"/>
            <a:ext cx="10477500" cy="5478423"/>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What if I was scheduled to receive an incentive in July, August, or September? </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By October 31, complete enrolling all private pay children into ARISE, then send an email to </a:t>
            </a:r>
            <a:r>
              <a:rPr lang="en-US" sz="1400" b="1" dirty="0">
                <a:latin typeface="Times New Roman" panose="02020603050405020304" pitchFamily="18" charset="0"/>
                <a:cs typeface="Times New Roman" panose="02020603050405020304" pitchFamily="18" charset="0"/>
              </a:rPr>
              <a:t>dhr_qrispayments@dhr.alabama.gov</a:t>
            </a:r>
            <a:r>
              <a:rPr lang="en-US" sz="1400" dirty="0">
                <a:latin typeface="Times New Roman" panose="02020603050405020304" pitchFamily="18" charset="0"/>
                <a:cs typeface="Times New Roman" panose="02020603050405020304" pitchFamily="18" charset="0"/>
              </a:rPr>
              <a:t> to request being put in the queue to receive the incentive for your facility.</a:t>
            </a:r>
          </a:p>
          <a:p>
            <a:r>
              <a:rPr lang="en-US" sz="1400" dirty="0">
                <a:latin typeface="Times New Roman" panose="02020603050405020304" pitchFamily="18" charset="0"/>
                <a:cs typeface="Times New Roman" panose="02020603050405020304" pitchFamily="18" charset="0"/>
              </a:rPr>
              <a:t> </a:t>
            </a:r>
          </a:p>
          <a:p>
            <a:r>
              <a:rPr lang="en-US" sz="1400" b="1" dirty="0">
                <a:latin typeface="Times New Roman" panose="02020603050405020304" pitchFamily="18" charset="0"/>
                <a:cs typeface="Times New Roman" panose="02020603050405020304" pitchFamily="18" charset="0"/>
              </a:rPr>
              <a:t>Who should I enroll in ARISE? </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All students who are currently enrolled and attending your facility should be enrolled in the ARISE system  for them to count in your enrollment for incentive purposes. (OSR/EHS/Head Start/All children not participating in subsidy, should be enrolled in ARISE as private pay.) </a:t>
            </a:r>
          </a:p>
          <a:p>
            <a:r>
              <a:rPr lang="en-US" sz="1400" dirty="0">
                <a:latin typeface="Times New Roman" panose="02020603050405020304" pitchFamily="18" charset="0"/>
                <a:cs typeface="Times New Roman" panose="02020603050405020304" pitchFamily="18" charset="0"/>
              </a:rPr>
              <a:t> </a:t>
            </a:r>
          </a:p>
          <a:p>
            <a:r>
              <a:rPr lang="en-US" sz="1400" b="1" dirty="0">
                <a:latin typeface="Times New Roman" panose="02020603050405020304" pitchFamily="18" charset="0"/>
                <a:cs typeface="Times New Roman" panose="02020603050405020304" pitchFamily="18" charset="0"/>
              </a:rPr>
              <a:t>When are the QRIS updates effective?</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July 1, 2026</a:t>
            </a:r>
          </a:p>
          <a:p>
            <a:r>
              <a:rPr lang="en-US" sz="1400" dirty="0">
                <a:latin typeface="Times New Roman" panose="02020603050405020304" pitchFamily="18" charset="0"/>
                <a:cs typeface="Times New Roman" panose="02020603050405020304" pitchFamily="18" charset="0"/>
              </a:rPr>
              <a:t> </a:t>
            </a:r>
          </a:p>
          <a:p>
            <a:r>
              <a:rPr lang="en-US" sz="1400" b="1" dirty="0">
                <a:latin typeface="Times New Roman" panose="02020603050405020304" pitchFamily="18" charset="0"/>
                <a:cs typeface="Times New Roman" panose="02020603050405020304" pitchFamily="18" charset="0"/>
              </a:rPr>
              <a:t>What is the enrollment eligibility requirement to receive an incentive? </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For centers, 10% of total capacity must be enrolled in ARISE and attending for compensation purposes; 2 children for family homes and 5 children for group homes.</a:t>
            </a:r>
          </a:p>
          <a:p>
            <a:r>
              <a:rPr lang="en-US" sz="1400" dirty="0">
                <a:latin typeface="Times New Roman" panose="02020603050405020304" pitchFamily="18" charset="0"/>
                <a:cs typeface="Times New Roman" panose="02020603050405020304" pitchFamily="18" charset="0"/>
              </a:rPr>
              <a:t> </a:t>
            </a:r>
          </a:p>
          <a:p>
            <a:r>
              <a:rPr lang="en-US" sz="1400" b="1" dirty="0">
                <a:latin typeface="Times New Roman" panose="02020603050405020304" pitchFamily="18" charset="0"/>
                <a:cs typeface="Times New Roman" panose="02020603050405020304" pitchFamily="18" charset="0"/>
              </a:rPr>
              <a:t>When is the enrollment of a facility captured?</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Enrollment is verified on an annual basis as following: for a STAR 1 facility, during the licensing annual/renewal visit, and at the QRIS anniversary for STARS 2-5.</a:t>
            </a:r>
          </a:p>
          <a:p>
            <a:r>
              <a:rPr lang="en-US" sz="1400" dirty="0">
                <a:latin typeface="Times New Roman" panose="02020603050405020304" pitchFamily="18" charset="0"/>
                <a:cs typeface="Times New Roman" panose="02020603050405020304" pitchFamily="18" charset="0"/>
              </a:rPr>
              <a:t> </a:t>
            </a:r>
          </a:p>
          <a:p>
            <a:r>
              <a:rPr lang="en-US" sz="1400" b="1" dirty="0">
                <a:latin typeface="Times New Roman" panose="02020603050405020304" pitchFamily="18" charset="0"/>
                <a:cs typeface="Times New Roman" panose="02020603050405020304" pitchFamily="18" charset="0"/>
              </a:rPr>
              <a:t>How will my incentive amount be determined according to the incentive matrix?</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If a facility meets incentive eligibility requirements, their incentive will be awarded based on the facility type (Center/Family/Group), star level (1-5), and the verified number of children enrolled.</a:t>
            </a:r>
          </a:p>
          <a:p>
            <a:r>
              <a:rPr lang="en-US" sz="1400" dirty="0">
                <a:latin typeface="Times New Roman" panose="02020603050405020304" pitchFamily="18" charset="0"/>
                <a:cs typeface="Times New Roman" panose="02020603050405020304" pitchFamily="18" charset="0"/>
              </a:rPr>
              <a:t> </a:t>
            </a:r>
          </a:p>
          <a:p>
            <a:r>
              <a:rPr lang="en-US" sz="1400" b="1" dirty="0">
                <a:latin typeface="Times New Roman" panose="02020603050405020304" pitchFamily="18" charset="0"/>
                <a:cs typeface="Times New Roman" panose="02020603050405020304" pitchFamily="18" charset="0"/>
              </a:rPr>
              <a:t>How do I set up my vendor code so that I can receive an incentive?</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Email </a:t>
            </a:r>
            <a:r>
              <a:rPr lang="en-US" sz="1400" b="1" dirty="0">
                <a:latin typeface="Times New Roman" panose="02020603050405020304" pitchFamily="18" charset="0"/>
                <a:cs typeface="Times New Roman" panose="02020603050405020304" pitchFamily="18" charset="0"/>
              </a:rPr>
              <a:t>dhr_qrispayments@dhr.alabama.gov</a:t>
            </a:r>
            <a:r>
              <a:rPr lang="en-US" sz="1400" dirty="0">
                <a:latin typeface="Times New Roman" panose="02020603050405020304" pitchFamily="18" charset="0"/>
                <a:cs typeface="Times New Roman" panose="02020603050405020304" pitchFamily="18" charset="0"/>
              </a:rPr>
              <a:t> for directions to get your vendor code set up.</a:t>
            </a:r>
          </a:p>
        </p:txBody>
      </p:sp>
      <p:sp>
        <p:nvSpPr>
          <p:cNvPr id="7" name="Rectangle 6">
            <a:extLst>
              <a:ext uri="{FF2B5EF4-FFF2-40B4-BE49-F238E27FC236}">
                <a16:creationId xmlns:a16="http://schemas.microsoft.com/office/drawing/2014/main" id="{54A7256E-D0E2-F1DD-DA22-CA4BF418395F}"/>
              </a:ext>
            </a:extLst>
          </p:cNvPr>
          <p:cNvSpPr/>
          <p:nvPr/>
        </p:nvSpPr>
        <p:spPr>
          <a:xfrm>
            <a:off x="4920228" y="219670"/>
            <a:ext cx="214834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FAQ’s</a:t>
            </a:r>
          </a:p>
        </p:txBody>
      </p:sp>
    </p:spTree>
    <p:extLst>
      <p:ext uri="{BB962C8B-B14F-4D97-AF65-F5344CB8AC3E}">
        <p14:creationId xmlns:p14="http://schemas.microsoft.com/office/powerpoint/2010/main" val="3157898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6088-68B6-DB8C-D308-1D7B40EB6595}"/>
              </a:ext>
            </a:extLst>
          </p:cNvPr>
          <p:cNvSpPr>
            <a:spLocks noGrp="1"/>
          </p:cNvSpPr>
          <p:nvPr>
            <p:ph type="ctrTitle"/>
          </p:nvPr>
        </p:nvSpPr>
        <p:spPr/>
        <p:txBody>
          <a:bodyPr>
            <a:normAutofit fontScale="90000"/>
          </a:bodyPr>
          <a:lstStyle/>
          <a:p>
            <a:r>
              <a:rPr lang="en-US" dirty="0"/>
              <a:t>Child Care Subsidy Program Provider Program Integrity</a:t>
            </a:r>
          </a:p>
        </p:txBody>
      </p:sp>
    </p:spTree>
    <p:extLst>
      <p:ext uri="{BB962C8B-B14F-4D97-AF65-F5344CB8AC3E}">
        <p14:creationId xmlns:p14="http://schemas.microsoft.com/office/powerpoint/2010/main" val="11539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3925FF-BF9B-8FE9-8D4B-BE65AB7B194E}"/>
              </a:ext>
            </a:extLst>
          </p:cNvPr>
          <p:cNvSpPr>
            <a:spLocks noGrp="1"/>
          </p:cNvSpPr>
          <p:nvPr>
            <p:ph type="title"/>
          </p:nvPr>
        </p:nvSpPr>
        <p:spPr>
          <a:xfrm>
            <a:off x="1046019" y="942108"/>
            <a:ext cx="3256550" cy="4969113"/>
          </a:xfrm>
        </p:spPr>
        <p:txBody>
          <a:bodyPr anchor="ctr">
            <a:normAutofit/>
          </a:bodyPr>
          <a:lstStyle/>
          <a:p>
            <a:r>
              <a:rPr lang="en-US">
                <a:solidFill>
                  <a:schemeClr val="tx2">
                    <a:lumMod val="75000"/>
                  </a:schemeClr>
                </a:solidFill>
              </a:rPr>
              <a:t>Program Integrity </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3" name="Content Placeholder 2">
            <a:extLst>
              <a:ext uri="{FF2B5EF4-FFF2-40B4-BE49-F238E27FC236}">
                <a16:creationId xmlns:a16="http://schemas.microsoft.com/office/drawing/2014/main" id="{DBBBE1EF-A82D-BD43-3DF3-79993F753B19}"/>
              </a:ext>
            </a:extLst>
          </p:cNvPr>
          <p:cNvSpPr>
            <a:spLocks noGrp="1"/>
          </p:cNvSpPr>
          <p:nvPr>
            <p:ph idx="1"/>
          </p:nvPr>
        </p:nvSpPr>
        <p:spPr>
          <a:xfrm>
            <a:off x="5049062" y="942108"/>
            <a:ext cx="6455549" cy="4969114"/>
          </a:xfrm>
        </p:spPr>
        <p:txBody>
          <a:bodyPr anchor="ctr">
            <a:normAutofit/>
          </a:bodyPr>
          <a:lstStyle/>
          <a:p>
            <a:pPr marL="0" indent="0">
              <a:buNone/>
            </a:pPr>
            <a:r>
              <a:rPr lang="en-US" dirty="0">
                <a:solidFill>
                  <a:schemeClr val="tx2">
                    <a:lumMod val="75000"/>
                  </a:schemeClr>
                </a:solidFill>
              </a:rPr>
              <a:t>Program Integrity (PI) refers to the systems, processes, and controls that ensure child care assistance is administered accurately, fairly, and in compliance with federal and state requirements. </a:t>
            </a:r>
          </a:p>
          <a:p>
            <a:pPr marL="0" indent="0">
              <a:buNone/>
            </a:pPr>
            <a:endParaRPr lang="en-US" dirty="0">
              <a:solidFill>
                <a:schemeClr val="tx2">
                  <a:lumMod val="75000"/>
                </a:schemeClr>
              </a:solidFill>
            </a:endParaRPr>
          </a:p>
          <a:p>
            <a:pPr marL="0" indent="0">
              <a:buNone/>
            </a:pPr>
            <a:r>
              <a:rPr lang="en-US" dirty="0">
                <a:solidFill>
                  <a:schemeClr val="tx2">
                    <a:lumMod val="75000"/>
                  </a:schemeClr>
                </a:solidFill>
              </a:rPr>
              <a:t>The Alabama Child Care Subsidy Program’s PI assures CCDF funds are reaching eligible families and providers minimizing waste, fraud and abuse. It encompasses both intentional, unintentional and administrative errors. </a:t>
            </a:r>
          </a:p>
          <a:p>
            <a:pPr marL="0" indent="0">
              <a:buNone/>
            </a:pPr>
            <a:endParaRPr lang="en-US" dirty="0">
              <a:solidFill>
                <a:schemeClr val="tx2">
                  <a:lumMod val="75000"/>
                </a:schemeClr>
              </a:solidFill>
            </a:endParaRPr>
          </a:p>
          <a:p>
            <a:pPr marL="0" indent="0">
              <a:buNone/>
            </a:pPr>
            <a:r>
              <a:rPr lang="en-US" dirty="0">
                <a:solidFill>
                  <a:schemeClr val="tx2">
                    <a:lumMod val="75000"/>
                  </a:schemeClr>
                </a:solidFill>
              </a:rPr>
              <a:t>The goal of PI is to balance fiscal accountability with maintaining access to child care services for families who need them. </a:t>
            </a:r>
          </a:p>
        </p:txBody>
      </p:sp>
    </p:spTree>
    <p:extLst>
      <p:ext uri="{BB962C8B-B14F-4D97-AF65-F5344CB8AC3E}">
        <p14:creationId xmlns:p14="http://schemas.microsoft.com/office/powerpoint/2010/main" val="1253901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72A7627-C2BA-E4CE-2870-53EF6CAB5548}"/>
              </a:ext>
            </a:extLst>
          </p:cNvPr>
          <p:cNvSpPr>
            <a:spLocks noGrp="1"/>
          </p:cNvSpPr>
          <p:nvPr>
            <p:ph type="title"/>
          </p:nvPr>
        </p:nvSpPr>
        <p:spPr>
          <a:xfrm>
            <a:off x="1843391" y="624110"/>
            <a:ext cx="9383408" cy="1280890"/>
          </a:xfrm>
        </p:spPr>
        <p:txBody>
          <a:bodyPr>
            <a:normAutofit/>
          </a:bodyPr>
          <a:lstStyle/>
          <a:p>
            <a:r>
              <a:rPr lang="en-US">
                <a:solidFill>
                  <a:schemeClr val="bg1"/>
                </a:solidFill>
              </a:rPr>
              <a:t>Key Components of PI</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92A0ED36-FE70-C3E9-CD1F-5BDD2405F23A}"/>
              </a:ext>
            </a:extLst>
          </p:cNvPr>
          <p:cNvSpPr>
            <a:spLocks noGrp="1"/>
          </p:cNvSpPr>
          <p:nvPr>
            <p:ph idx="1"/>
          </p:nvPr>
        </p:nvSpPr>
        <p:spPr>
          <a:xfrm>
            <a:off x="1002323" y="2623930"/>
            <a:ext cx="10224477" cy="3287292"/>
          </a:xfrm>
        </p:spPr>
        <p:txBody>
          <a:bodyPr>
            <a:normAutofit/>
          </a:bodyPr>
          <a:lstStyle/>
          <a:p>
            <a:pPr>
              <a:buAutoNum type="arabicPeriod"/>
            </a:pPr>
            <a:r>
              <a:rPr lang="en-US" dirty="0"/>
              <a:t>Internal Controls and Fiscal Management- training staff and providers on program requirements. </a:t>
            </a:r>
          </a:p>
          <a:p>
            <a:pPr>
              <a:buAutoNum type="arabicPeriod"/>
            </a:pPr>
            <a:r>
              <a:rPr lang="en-US" dirty="0"/>
              <a:t>Fraud Prevention and Detection- identifying and addressing fraud</a:t>
            </a:r>
          </a:p>
          <a:p>
            <a:pPr>
              <a:buAutoNum type="arabicPeriod"/>
            </a:pPr>
            <a:r>
              <a:rPr lang="en-US" dirty="0"/>
              <a:t>Improper Payment Reduction- obtaining sufficient documentation to provide assistance</a:t>
            </a:r>
          </a:p>
          <a:p>
            <a:pPr>
              <a:buAutoNum type="arabicPeriod"/>
            </a:pPr>
            <a:r>
              <a:rPr lang="en-US" dirty="0"/>
              <a:t>Eligibility Verification- document and verify children and families meets the state’s criteria for child care assistance</a:t>
            </a:r>
          </a:p>
          <a:p>
            <a:pPr>
              <a:buAutoNum type="arabicPeriod"/>
            </a:pPr>
            <a:r>
              <a:rPr lang="en-US" dirty="0"/>
              <a:t>Monitoring and Oversight- comprehensive monitoring including auditing, quality assurance review and corrective action tracking. </a:t>
            </a:r>
          </a:p>
        </p:txBody>
      </p:sp>
    </p:spTree>
    <p:extLst>
      <p:ext uri="{BB962C8B-B14F-4D97-AF65-F5344CB8AC3E}">
        <p14:creationId xmlns:p14="http://schemas.microsoft.com/office/powerpoint/2010/main" val="832600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9F83C-FC0E-E657-BC02-E496A801094D}"/>
              </a:ext>
            </a:extLst>
          </p:cNvPr>
          <p:cNvSpPr>
            <a:spLocks noGrp="1"/>
          </p:cNvSpPr>
          <p:nvPr>
            <p:ph type="title"/>
          </p:nvPr>
        </p:nvSpPr>
        <p:spPr>
          <a:xfrm>
            <a:off x="2592925" y="471710"/>
            <a:ext cx="8911687" cy="1153890"/>
          </a:xfrm>
        </p:spPr>
        <p:txBody>
          <a:bodyPr>
            <a:normAutofit fontScale="90000"/>
          </a:bodyPr>
          <a:lstStyle/>
          <a:p>
            <a:r>
              <a:rPr lang="en-US" dirty="0"/>
              <a:t>What is an Intentional Program Violation</a:t>
            </a:r>
            <a:r>
              <a:rPr lang="en-US" dirty="0">
                <a:latin typeface="Aptos" panose="02110004020202020204"/>
              </a:rPr>
              <a:t>?</a:t>
            </a:r>
          </a:p>
        </p:txBody>
      </p:sp>
      <p:sp>
        <p:nvSpPr>
          <p:cNvPr id="3" name="Content Placeholder 2">
            <a:extLst>
              <a:ext uri="{FF2B5EF4-FFF2-40B4-BE49-F238E27FC236}">
                <a16:creationId xmlns:a16="http://schemas.microsoft.com/office/drawing/2014/main" id="{09BB0E69-A38D-AC91-8F50-024E666F1E1B}"/>
              </a:ext>
            </a:extLst>
          </p:cNvPr>
          <p:cNvSpPr>
            <a:spLocks noGrp="1"/>
          </p:cNvSpPr>
          <p:nvPr>
            <p:ph idx="1"/>
          </p:nvPr>
        </p:nvSpPr>
        <p:spPr>
          <a:xfrm>
            <a:off x="1828800" y="1511300"/>
            <a:ext cx="9675812" cy="5003800"/>
          </a:xfrm>
        </p:spPr>
        <p:txBody>
          <a:bodyPr>
            <a:normAutofit lnSpcReduction="10000"/>
          </a:bodyPr>
          <a:lstStyle/>
          <a:p>
            <a:pPr marL="0" indent="0">
              <a:buNone/>
            </a:pPr>
            <a:r>
              <a:rPr lang="en-US" sz="2700" dirty="0"/>
              <a:t>A misrepresentation of fact to gain payments, services, or levels of services. </a:t>
            </a:r>
          </a:p>
          <a:p>
            <a:pPr marL="0" indent="0">
              <a:buNone/>
            </a:pPr>
            <a:r>
              <a:rPr lang="en-US" sz="2800" b="1" dirty="0"/>
              <a:t> Examples:</a:t>
            </a:r>
          </a:p>
          <a:p>
            <a:pPr lvl="1">
              <a:buFont typeface="Wingdings" panose="05000000000000000000" pitchFamily="2" charset="2"/>
              <a:buChar char="§"/>
            </a:pPr>
            <a:r>
              <a:rPr lang="en-US" sz="2600" dirty="0"/>
              <a:t>Making a false or misleading statement to obtain benefits</a:t>
            </a:r>
          </a:p>
          <a:p>
            <a:pPr lvl="1">
              <a:buFont typeface="Wingdings" panose="05000000000000000000" pitchFamily="2" charset="2"/>
              <a:buChar char="§"/>
            </a:pPr>
            <a:r>
              <a:rPr lang="en-US" sz="2600" dirty="0"/>
              <a:t>Altering documents to receive benefits</a:t>
            </a:r>
          </a:p>
          <a:p>
            <a:pPr lvl="1">
              <a:buFont typeface="Wingdings" panose="05000000000000000000" pitchFamily="2" charset="2"/>
              <a:buChar char="§"/>
            </a:pPr>
            <a:r>
              <a:rPr lang="en-US" sz="2600" dirty="0"/>
              <a:t>Unauthorized use of the QR code</a:t>
            </a:r>
          </a:p>
          <a:p>
            <a:pPr lvl="1">
              <a:buFont typeface="Wingdings" panose="05000000000000000000" pitchFamily="2" charset="2"/>
              <a:buChar char="§"/>
            </a:pPr>
            <a:r>
              <a:rPr lang="en-US" sz="2600" dirty="0"/>
              <a:t>Having possession of an individual’s family portal login</a:t>
            </a:r>
          </a:p>
          <a:p>
            <a:pPr lvl="1">
              <a:buFont typeface="Wingdings" panose="05000000000000000000" pitchFamily="2" charset="2"/>
              <a:buChar char="§"/>
            </a:pPr>
            <a:r>
              <a:rPr lang="en-US" sz="2600" dirty="0"/>
              <a:t>Failing to collect the parental copayment</a:t>
            </a:r>
          </a:p>
          <a:p>
            <a:pPr lvl="1">
              <a:buFont typeface="Wingdings" panose="05000000000000000000" pitchFamily="2" charset="2"/>
              <a:buChar char="§"/>
            </a:pPr>
            <a:r>
              <a:rPr lang="en-US" sz="2600" dirty="0"/>
              <a:t>Indicating a child was present when your facility was closed</a:t>
            </a:r>
          </a:p>
        </p:txBody>
      </p:sp>
    </p:spTree>
    <p:extLst>
      <p:ext uri="{BB962C8B-B14F-4D97-AF65-F5344CB8AC3E}">
        <p14:creationId xmlns:p14="http://schemas.microsoft.com/office/powerpoint/2010/main" val="1349984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A5FC171-5EF1-470A-B19B-DB937973D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0"/>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3B393CC-0360-3C23-E79B-30A34EE938E0}"/>
              </a:ext>
            </a:extLst>
          </p:cNvPr>
          <p:cNvSpPr>
            <a:spLocks noGrp="1"/>
          </p:cNvSpPr>
          <p:nvPr>
            <p:ph type="title"/>
          </p:nvPr>
        </p:nvSpPr>
        <p:spPr>
          <a:xfrm>
            <a:off x="2592925" y="624110"/>
            <a:ext cx="8911687" cy="1280890"/>
          </a:xfrm>
        </p:spPr>
        <p:txBody>
          <a:bodyPr>
            <a:normAutofit/>
          </a:bodyPr>
          <a:lstStyle/>
          <a:p>
            <a:r>
              <a:rPr lang="en-US" dirty="0"/>
              <a:t>What is Provider Noncompliance </a:t>
            </a:r>
          </a:p>
        </p:txBody>
      </p:sp>
      <p:sp>
        <p:nvSpPr>
          <p:cNvPr id="19" name="Rectangle 18">
            <a:extLst>
              <a:ext uri="{FF2B5EF4-FFF2-40B4-BE49-F238E27FC236}">
                <a16:creationId xmlns:a16="http://schemas.microsoft.com/office/drawing/2014/main" id="{685D77DF-610F-4D0F-A3D2-4FBBC96640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11">
            <a:extLst>
              <a:ext uri="{FF2B5EF4-FFF2-40B4-BE49-F238E27FC236}">
                <a16:creationId xmlns:a16="http://schemas.microsoft.com/office/drawing/2014/main" id="{2513384B-399F-47B1-9ABD-172607AA4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12" name="Content Placeholder 11">
            <a:extLst>
              <a:ext uri="{FF2B5EF4-FFF2-40B4-BE49-F238E27FC236}">
                <a16:creationId xmlns:a16="http://schemas.microsoft.com/office/drawing/2014/main" id="{627328EF-6386-2E87-17A3-7BEFFFD7EF3F}"/>
              </a:ext>
            </a:extLst>
          </p:cNvPr>
          <p:cNvGraphicFramePr>
            <a:graphicFrameLocks noGrp="1"/>
          </p:cNvGraphicFramePr>
          <p:nvPr>
            <p:ph idx="1"/>
            <p:extLst>
              <p:ext uri="{D42A27DB-BD31-4B8C-83A1-F6EECF244321}">
                <p14:modId xmlns:p14="http://schemas.microsoft.com/office/powerpoint/2010/main" val="3564836880"/>
              </p:ext>
            </p:extLst>
          </p:nvPr>
        </p:nvGraphicFramePr>
        <p:xfrm>
          <a:off x="1006596" y="1400075"/>
          <a:ext cx="10498016" cy="5216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0248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9D11FD5-487C-4A6B-836F-3831DC830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875E5ED4-E873-EC3C-E922-01E277656477}"/>
              </a:ext>
            </a:extLst>
          </p:cNvPr>
          <p:cNvSpPr>
            <a:spLocks noGrp="1"/>
          </p:cNvSpPr>
          <p:nvPr>
            <p:ph type="title"/>
          </p:nvPr>
        </p:nvSpPr>
        <p:spPr>
          <a:xfrm>
            <a:off x="649224" y="645106"/>
            <a:ext cx="3650279" cy="969394"/>
          </a:xfrm>
        </p:spPr>
        <p:txBody>
          <a:bodyPr>
            <a:normAutofit fontScale="90000"/>
          </a:bodyPr>
          <a:lstStyle/>
          <a:p>
            <a:r>
              <a:rPr lang="en-US" sz="3300" dirty="0"/>
              <a:t>Provider Noncompliance</a:t>
            </a:r>
          </a:p>
        </p:txBody>
      </p:sp>
      <p:sp>
        <p:nvSpPr>
          <p:cNvPr id="21" name="Rectangle 20">
            <a:extLst>
              <a:ext uri="{FF2B5EF4-FFF2-40B4-BE49-F238E27FC236}">
                <a16:creationId xmlns:a16="http://schemas.microsoft.com/office/drawing/2014/main" id="{99765169-F70D-4841-BE65-62E10CBED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rgbClr val="607C8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B57C59D2-07F7-AEAB-D2FA-3973C98D4229}"/>
              </a:ext>
            </a:extLst>
          </p:cNvPr>
          <p:cNvSpPr>
            <a:spLocks noGrp="1"/>
          </p:cNvSpPr>
          <p:nvPr>
            <p:ph idx="1"/>
          </p:nvPr>
        </p:nvSpPr>
        <p:spPr>
          <a:xfrm>
            <a:off x="649224" y="1905000"/>
            <a:ext cx="4548124" cy="4470400"/>
          </a:xfrm>
        </p:spPr>
        <p:txBody>
          <a:bodyPr>
            <a:normAutofit lnSpcReduction="10000"/>
          </a:bodyPr>
          <a:lstStyle/>
          <a:p>
            <a:pPr>
              <a:lnSpc>
                <a:spcPct val="90000"/>
              </a:lnSpc>
              <a:buClr>
                <a:srgbClr val="60E1F9"/>
              </a:buClr>
            </a:pPr>
            <a:r>
              <a:rPr lang="en-US" sz="2400" dirty="0"/>
              <a:t>Noncompliance is failure to act according to the policies and procedures.</a:t>
            </a:r>
          </a:p>
          <a:p>
            <a:pPr>
              <a:lnSpc>
                <a:spcPct val="90000"/>
              </a:lnSpc>
              <a:buClr>
                <a:srgbClr val="60E1F9"/>
              </a:buClr>
            </a:pPr>
            <a:r>
              <a:rPr lang="en-US" sz="2400" dirty="0"/>
              <a:t>Provider  Participation Requirements and Certifications/Provider Registration Guide details the subsidy guidelines for providers.</a:t>
            </a:r>
          </a:p>
          <a:p>
            <a:pPr lvl="1">
              <a:lnSpc>
                <a:spcPct val="90000"/>
              </a:lnSpc>
              <a:buClr>
                <a:srgbClr val="60E1F9"/>
              </a:buClr>
              <a:buFont typeface="Wingdings" panose="05000000000000000000" pitchFamily="2" charset="2"/>
              <a:buChar char="§"/>
            </a:pPr>
            <a:r>
              <a:rPr lang="en-US" sz="2400" dirty="0"/>
              <a:t>Generated when completing the Acknowledgements on the summary page in the subsidy application. </a:t>
            </a:r>
          </a:p>
          <a:p>
            <a:pPr lvl="1">
              <a:lnSpc>
                <a:spcPct val="90000"/>
              </a:lnSpc>
              <a:buClr>
                <a:srgbClr val="60E1F9"/>
              </a:buClr>
            </a:pPr>
            <a:endParaRPr lang="en-US" dirty="0"/>
          </a:p>
        </p:txBody>
      </p:sp>
      <p:pic>
        <p:nvPicPr>
          <p:cNvPr id="5" name="Picture 4" descr="Graphical user interface, application&#10;&#10;AI-generated content may be incorrect.">
            <a:extLst>
              <a:ext uri="{FF2B5EF4-FFF2-40B4-BE49-F238E27FC236}">
                <a16:creationId xmlns:a16="http://schemas.microsoft.com/office/drawing/2014/main" id="{69483DD0-CE1B-1CFC-9B27-7DC9D35C6886}"/>
              </a:ext>
            </a:extLst>
          </p:cNvPr>
          <p:cNvPicPr>
            <a:picLocks noChangeAspect="1"/>
          </p:cNvPicPr>
          <p:nvPr/>
        </p:nvPicPr>
        <p:blipFill>
          <a:blip r:embed="rId2"/>
          <a:srcRect t="763"/>
          <a:stretch>
            <a:fillRect/>
          </a:stretch>
        </p:blipFill>
        <p:spPr>
          <a:xfrm>
            <a:off x="5893343" y="645106"/>
            <a:ext cx="5456865" cy="5641394"/>
          </a:xfrm>
          <a:prstGeom prst="rect">
            <a:avLst/>
          </a:prstGeom>
        </p:spPr>
      </p:pic>
      <p:sp>
        <p:nvSpPr>
          <p:cNvPr id="23" name="Freeform 14">
            <a:extLst>
              <a:ext uri="{FF2B5EF4-FFF2-40B4-BE49-F238E27FC236}">
                <a16:creationId xmlns:a16="http://schemas.microsoft.com/office/drawing/2014/main" id="{2A2CC818-8106-45C0-93D5-7051F99F2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C1BCDAE-503E-AD81-8F1D-9FE7614757C5}"/>
              </a:ext>
            </a:extLst>
          </p:cNvPr>
          <p:cNvSpPr/>
          <p:nvPr/>
        </p:nvSpPr>
        <p:spPr>
          <a:xfrm>
            <a:off x="6007100" y="5156200"/>
            <a:ext cx="5372100" cy="774700"/>
          </a:xfrm>
          <a:prstGeom prst="ellipse">
            <a:avLst/>
          </a:prstGeom>
          <a:noFill/>
          <a:ln w="190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488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F1A6B4-C542-91B8-44DA-8CCC50E60E63}"/>
              </a:ext>
            </a:extLst>
          </p:cNvPr>
          <p:cNvSpPr>
            <a:spLocks noGrp="1"/>
          </p:cNvSpPr>
          <p:nvPr>
            <p:ph type="title"/>
          </p:nvPr>
        </p:nvSpPr>
        <p:spPr>
          <a:xfrm>
            <a:off x="492370" y="1670538"/>
            <a:ext cx="3221576" cy="4459899"/>
          </a:xfrm>
        </p:spPr>
        <p:txBody>
          <a:bodyPr>
            <a:normAutofit/>
          </a:bodyPr>
          <a:lstStyle/>
          <a:p>
            <a:r>
              <a:rPr lang="en-US" sz="3200">
                <a:solidFill>
                  <a:schemeClr val="bg1"/>
                </a:solidFill>
              </a:rPr>
              <a:t>Disqualification from the Program</a:t>
            </a:r>
            <a:endParaRPr lang="en-US" sz="3200" dirty="0">
              <a:solidFill>
                <a:schemeClr val="bg1"/>
              </a:solidFill>
            </a:endParaRPr>
          </a:p>
        </p:txBody>
      </p:sp>
      <p:sp>
        <p:nvSpPr>
          <p:cNvPr id="12"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4" name="Rectangle 13">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3">
            <a:extLst>
              <a:ext uri="{FF2B5EF4-FFF2-40B4-BE49-F238E27FC236}">
                <a16:creationId xmlns:a16="http://schemas.microsoft.com/office/drawing/2014/main" id="{8FE0F346-B039-890D-B2C5-CFC015AA48D0}"/>
              </a:ext>
            </a:extLst>
          </p:cNvPr>
          <p:cNvGraphicFramePr>
            <a:graphicFrameLocks noGrp="1"/>
          </p:cNvGraphicFramePr>
          <p:nvPr>
            <p:ph idx="1"/>
            <p:extLst>
              <p:ext uri="{D42A27DB-BD31-4B8C-83A1-F6EECF244321}">
                <p14:modId xmlns:p14="http://schemas.microsoft.com/office/powerpoint/2010/main" val="2723343577"/>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5025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4EE20C-5E15-0163-B702-D92D30851850}"/>
              </a:ext>
            </a:extLst>
          </p:cNvPr>
          <p:cNvSpPr>
            <a:spLocks noGrp="1"/>
          </p:cNvSpPr>
          <p:nvPr>
            <p:ph type="title"/>
          </p:nvPr>
        </p:nvSpPr>
        <p:spPr>
          <a:xfrm>
            <a:off x="1794897" y="624110"/>
            <a:ext cx="9712998" cy="1280890"/>
          </a:xfrm>
        </p:spPr>
        <p:txBody>
          <a:bodyPr>
            <a:normAutofit/>
          </a:bodyPr>
          <a:lstStyle/>
          <a:p>
            <a:r>
              <a:rPr lang="en-US" dirty="0"/>
              <a:t>Consequences for Noncompliance</a:t>
            </a:r>
          </a:p>
        </p:txBody>
      </p:sp>
      <p:sp>
        <p:nvSpPr>
          <p:cNvPr id="16" name="Rectangle 15">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Content Placeholder 3">
            <a:extLst>
              <a:ext uri="{FF2B5EF4-FFF2-40B4-BE49-F238E27FC236}">
                <a16:creationId xmlns:a16="http://schemas.microsoft.com/office/drawing/2014/main" id="{D76BD320-BA27-9795-EC74-FBE1523AB2A3}"/>
              </a:ext>
            </a:extLst>
          </p:cNvPr>
          <p:cNvGraphicFramePr>
            <a:graphicFrameLocks noGrp="1"/>
          </p:cNvGraphicFramePr>
          <p:nvPr>
            <p:ph idx="1"/>
            <p:extLst>
              <p:ext uri="{D42A27DB-BD31-4B8C-83A1-F6EECF244321}">
                <p14:modId xmlns:p14="http://schemas.microsoft.com/office/powerpoint/2010/main" val="1547615740"/>
              </p:ext>
            </p:extLst>
          </p:nvPr>
        </p:nvGraphicFramePr>
        <p:xfrm>
          <a:off x="1794897" y="1905000"/>
          <a:ext cx="8987404" cy="4076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4779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BD4F039-E997-1A4B-D7B9-A878F0E0B3AF}"/>
              </a:ext>
            </a:extLst>
          </p:cNvPr>
          <p:cNvSpPr>
            <a:spLocks noGrp="1"/>
          </p:cNvSpPr>
          <p:nvPr>
            <p:ph type="title"/>
          </p:nvPr>
        </p:nvSpPr>
        <p:spPr>
          <a:xfrm>
            <a:off x="1843391" y="624110"/>
            <a:ext cx="9383408" cy="1280890"/>
          </a:xfrm>
        </p:spPr>
        <p:txBody>
          <a:bodyPr>
            <a:normAutofit/>
          </a:bodyPr>
          <a:lstStyle/>
          <a:p>
            <a:r>
              <a:rPr lang="en-US">
                <a:solidFill>
                  <a:schemeClr val="bg1"/>
                </a:solidFill>
              </a:rPr>
              <a:t>Consequences of Program Violations</a:t>
            </a:r>
          </a:p>
        </p:txBody>
      </p:sp>
      <p:sp>
        <p:nvSpPr>
          <p:cNvPr id="17"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18" name="Content Placeholder 2">
            <a:extLst>
              <a:ext uri="{FF2B5EF4-FFF2-40B4-BE49-F238E27FC236}">
                <a16:creationId xmlns:a16="http://schemas.microsoft.com/office/drawing/2014/main" id="{2BC3801E-111A-CCE0-0F85-CA96FDF49C21}"/>
              </a:ext>
            </a:extLst>
          </p:cNvPr>
          <p:cNvGraphicFramePr>
            <a:graphicFrameLocks noGrp="1"/>
          </p:cNvGraphicFramePr>
          <p:nvPr>
            <p:ph idx="1"/>
            <p:extLst>
              <p:ext uri="{D42A27DB-BD31-4B8C-83A1-F6EECF244321}">
                <p14:modId xmlns:p14="http://schemas.microsoft.com/office/powerpoint/2010/main" val="254945626"/>
              </p:ext>
            </p:extLst>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5341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5978EB4E-F8AD-A050-2B2B-5D4BD9E85408}"/>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B74E58D-3A53-86A1-54BC-FA7CDAB84909}"/>
              </a:ext>
            </a:extLst>
          </p:cNvPr>
          <p:cNvSpPr>
            <a:spLocks noGrp="1"/>
          </p:cNvSpPr>
          <p:nvPr>
            <p:ph type="title"/>
          </p:nvPr>
        </p:nvSpPr>
        <p:spPr>
          <a:xfrm>
            <a:off x="1843391" y="624110"/>
            <a:ext cx="9383408" cy="1280890"/>
          </a:xfrm>
        </p:spPr>
        <p:txBody>
          <a:bodyPr>
            <a:normAutofit/>
          </a:bodyPr>
          <a:lstStyle/>
          <a:p>
            <a:r>
              <a:rPr lang="en-US" dirty="0">
                <a:solidFill>
                  <a:schemeClr val="bg1"/>
                </a:solidFill>
              </a:rPr>
              <a:t>Important to Remember… </a:t>
            </a:r>
            <a:br>
              <a:rPr lang="en-US" dirty="0">
                <a:solidFill>
                  <a:schemeClr val="bg1"/>
                </a:solidFill>
              </a:rPr>
            </a:br>
            <a:r>
              <a:rPr lang="en-US" dirty="0">
                <a:solidFill>
                  <a:schemeClr val="bg1"/>
                </a:solidFill>
              </a:rPr>
              <a:t>CHECK YOUR PORTAL</a:t>
            </a:r>
          </a:p>
        </p:txBody>
      </p:sp>
      <p:sp>
        <p:nvSpPr>
          <p:cNvPr id="23"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4">
            <a:extLst>
              <a:ext uri="{FF2B5EF4-FFF2-40B4-BE49-F238E27FC236}">
                <a16:creationId xmlns:a16="http://schemas.microsoft.com/office/drawing/2014/main" id="{8881BA88-3FE6-B0F5-395B-E74CB13D91D0}"/>
              </a:ext>
            </a:extLst>
          </p:cNvPr>
          <p:cNvGraphicFramePr>
            <a:graphicFrameLocks noGrp="1"/>
          </p:cNvGraphicFramePr>
          <p:nvPr>
            <p:ph idx="1"/>
            <p:extLst>
              <p:ext uri="{D42A27DB-BD31-4B8C-83A1-F6EECF244321}">
                <p14:modId xmlns:p14="http://schemas.microsoft.com/office/powerpoint/2010/main" val="1880806771"/>
              </p:ext>
            </p:extLst>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14611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01B813EA-180C-AF55-0426-638A5558A67E}"/>
            </a:ext>
          </a:extLst>
        </p:cNvPr>
        <p:cNvGrpSpPr/>
        <p:nvPr/>
      </p:nvGrpSpPr>
      <p:grpSpPr>
        <a:xfrm>
          <a:off x="0" y="0"/>
          <a:ext cx="0" cy="0"/>
          <a:chOff x="0" y="0"/>
          <a:chExt cx="0" cy="0"/>
        </a:xfrm>
      </p:grpSpPr>
      <p:grpSp>
        <p:nvGrpSpPr>
          <p:cNvPr id="162" name="Group 161">
            <a:extLst>
              <a:ext uri="{FF2B5EF4-FFF2-40B4-BE49-F238E27FC236}">
                <a16:creationId xmlns:a16="http://schemas.microsoft.com/office/drawing/2014/main" id="{BB852DEA-8934-6512-647D-016F18C268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63" name="Freeform 11">
              <a:extLst>
                <a:ext uri="{FF2B5EF4-FFF2-40B4-BE49-F238E27FC236}">
                  <a16:creationId xmlns:a16="http://schemas.microsoft.com/office/drawing/2014/main" id="{72AAB0D1-634B-4B97-1580-A59368B28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64" name="Freeform 12">
              <a:extLst>
                <a:ext uri="{FF2B5EF4-FFF2-40B4-BE49-F238E27FC236}">
                  <a16:creationId xmlns:a16="http://schemas.microsoft.com/office/drawing/2014/main" id="{C3AAE3F8-0903-1B96-7B1F-A582D1BCAA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65" name="Freeform 13">
              <a:extLst>
                <a:ext uri="{FF2B5EF4-FFF2-40B4-BE49-F238E27FC236}">
                  <a16:creationId xmlns:a16="http://schemas.microsoft.com/office/drawing/2014/main" id="{B65BDFAC-5021-B7EC-0DB3-97C12D1AAE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66" name="Freeform 14">
              <a:extLst>
                <a:ext uri="{FF2B5EF4-FFF2-40B4-BE49-F238E27FC236}">
                  <a16:creationId xmlns:a16="http://schemas.microsoft.com/office/drawing/2014/main" id="{831A0C47-B20C-E993-DBE5-90FAD2302F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7" name="Freeform 15">
              <a:extLst>
                <a:ext uri="{FF2B5EF4-FFF2-40B4-BE49-F238E27FC236}">
                  <a16:creationId xmlns:a16="http://schemas.microsoft.com/office/drawing/2014/main" id="{89EE5E11-6FEB-B91C-130B-FCE274BA85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68" name="Freeform 16">
              <a:extLst>
                <a:ext uri="{FF2B5EF4-FFF2-40B4-BE49-F238E27FC236}">
                  <a16:creationId xmlns:a16="http://schemas.microsoft.com/office/drawing/2014/main" id="{1DDB7CA7-160E-2947-BA39-64EAD0D1A8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69" name="Freeform 17">
              <a:extLst>
                <a:ext uri="{FF2B5EF4-FFF2-40B4-BE49-F238E27FC236}">
                  <a16:creationId xmlns:a16="http://schemas.microsoft.com/office/drawing/2014/main" id="{F517D8D9-E21F-F501-0689-EABAF29588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70" name="Freeform 18">
              <a:extLst>
                <a:ext uri="{FF2B5EF4-FFF2-40B4-BE49-F238E27FC236}">
                  <a16:creationId xmlns:a16="http://schemas.microsoft.com/office/drawing/2014/main" id="{125ED369-2BED-E927-AFA1-A9D29B44AD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1" name="Freeform 19">
              <a:extLst>
                <a:ext uri="{FF2B5EF4-FFF2-40B4-BE49-F238E27FC236}">
                  <a16:creationId xmlns:a16="http://schemas.microsoft.com/office/drawing/2014/main" id="{F17F6960-9735-C5EF-2237-B7533EF61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72" name="Freeform 20">
              <a:extLst>
                <a:ext uri="{FF2B5EF4-FFF2-40B4-BE49-F238E27FC236}">
                  <a16:creationId xmlns:a16="http://schemas.microsoft.com/office/drawing/2014/main" id="{E7B99CB2-F72F-001A-80F3-E103112F68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73" name="Freeform 21">
              <a:extLst>
                <a:ext uri="{FF2B5EF4-FFF2-40B4-BE49-F238E27FC236}">
                  <a16:creationId xmlns:a16="http://schemas.microsoft.com/office/drawing/2014/main" id="{0D0D4901-655F-F0D3-AC3C-5149B4B84B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74" name="Freeform 22">
              <a:extLst>
                <a:ext uri="{FF2B5EF4-FFF2-40B4-BE49-F238E27FC236}">
                  <a16:creationId xmlns:a16="http://schemas.microsoft.com/office/drawing/2014/main" id="{7836D618-0CF3-6B01-3EAE-D7DA8F4BD0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76" name="Group 175">
            <a:extLst>
              <a:ext uri="{FF2B5EF4-FFF2-40B4-BE49-F238E27FC236}">
                <a16:creationId xmlns:a16="http://schemas.microsoft.com/office/drawing/2014/main" id="{80F3ADB6-61B4-0368-FF96-051B50C8AA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77" name="Freeform 27">
              <a:extLst>
                <a:ext uri="{FF2B5EF4-FFF2-40B4-BE49-F238E27FC236}">
                  <a16:creationId xmlns:a16="http://schemas.microsoft.com/office/drawing/2014/main" id="{DBABE89D-2504-C75F-208B-C7C876AC0E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78" name="Freeform 28">
              <a:extLst>
                <a:ext uri="{FF2B5EF4-FFF2-40B4-BE49-F238E27FC236}">
                  <a16:creationId xmlns:a16="http://schemas.microsoft.com/office/drawing/2014/main" id="{B6A7069F-E225-F618-089B-18912ECA79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79" name="Freeform 29">
              <a:extLst>
                <a:ext uri="{FF2B5EF4-FFF2-40B4-BE49-F238E27FC236}">
                  <a16:creationId xmlns:a16="http://schemas.microsoft.com/office/drawing/2014/main" id="{97CE7454-B66B-486B-A476-B85C522484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80" name="Freeform 30">
              <a:extLst>
                <a:ext uri="{FF2B5EF4-FFF2-40B4-BE49-F238E27FC236}">
                  <a16:creationId xmlns:a16="http://schemas.microsoft.com/office/drawing/2014/main" id="{C9332250-E218-FC44-5A9F-9B1CB160C7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81" name="Freeform 31">
              <a:extLst>
                <a:ext uri="{FF2B5EF4-FFF2-40B4-BE49-F238E27FC236}">
                  <a16:creationId xmlns:a16="http://schemas.microsoft.com/office/drawing/2014/main" id="{669F4C3C-CAB2-1ECE-5B43-45D900259D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82" name="Freeform 32">
              <a:extLst>
                <a:ext uri="{FF2B5EF4-FFF2-40B4-BE49-F238E27FC236}">
                  <a16:creationId xmlns:a16="http://schemas.microsoft.com/office/drawing/2014/main" id="{93AAD6C4-9CD3-E994-20CE-E9D1C62FE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83" name="Freeform 33">
              <a:extLst>
                <a:ext uri="{FF2B5EF4-FFF2-40B4-BE49-F238E27FC236}">
                  <a16:creationId xmlns:a16="http://schemas.microsoft.com/office/drawing/2014/main" id="{ACB087D0-4DC4-CBD0-81C9-BED5E36555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4" name="Freeform 34">
              <a:extLst>
                <a:ext uri="{FF2B5EF4-FFF2-40B4-BE49-F238E27FC236}">
                  <a16:creationId xmlns:a16="http://schemas.microsoft.com/office/drawing/2014/main" id="{76D6C762-D4F0-3329-94AF-0624E66662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85" name="Freeform 35">
              <a:extLst>
                <a:ext uri="{FF2B5EF4-FFF2-40B4-BE49-F238E27FC236}">
                  <a16:creationId xmlns:a16="http://schemas.microsoft.com/office/drawing/2014/main" id="{E240FDBA-F441-CFBA-F107-FEA57390A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86" name="Freeform 36">
              <a:extLst>
                <a:ext uri="{FF2B5EF4-FFF2-40B4-BE49-F238E27FC236}">
                  <a16:creationId xmlns:a16="http://schemas.microsoft.com/office/drawing/2014/main" id="{1AB859EA-891D-7798-0490-12ABF9CAD7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87" name="Freeform 37">
              <a:extLst>
                <a:ext uri="{FF2B5EF4-FFF2-40B4-BE49-F238E27FC236}">
                  <a16:creationId xmlns:a16="http://schemas.microsoft.com/office/drawing/2014/main" id="{E02D9572-4A3E-B395-1301-6BE7470033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88" name="Freeform 38">
              <a:extLst>
                <a:ext uri="{FF2B5EF4-FFF2-40B4-BE49-F238E27FC236}">
                  <a16:creationId xmlns:a16="http://schemas.microsoft.com/office/drawing/2014/main" id="{774F6918-00ED-6A08-DD6D-A95C70BDF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90" name="Rectangle 189">
            <a:extLst>
              <a:ext uri="{FF2B5EF4-FFF2-40B4-BE49-F238E27FC236}">
                <a16:creationId xmlns:a16="http://schemas.microsoft.com/office/drawing/2014/main" id="{AF8061AD-8555-B47E-BEFF-83732ACA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2" name="Freeform 6">
            <a:extLst>
              <a:ext uri="{FF2B5EF4-FFF2-40B4-BE49-F238E27FC236}">
                <a16:creationId xmlns:a16="http://schemas.microsoft.com/office/drawing/2014/main" id="{A329F052-CD8F-F496-774D-9C341D79C3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94" name="Rectangle 193">
            <a:extLst>
              <a:ext uri="{FF2B5EF4-FFF2-40B4-BE49-F238E27FC236}">
                <a16:creationId xmlns:a16="http://schemas.microsoft.com/office/drawing/2014/main" id="{552C4C99-8610-C786-7586-E27AD3E5A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393"/>
            <a:ext cx="12188952" cy="68587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8" descr="blue question mark on a transparent background 55607667 PNG">
            <a:extLst>
              <a:ext uri="{FF2B5EF4-FFF2-40B4-BE49-F238E27FC236}">
                <a16:creationId xmlns:a16="http://schemas.microsoft.com/office/drawing/2014/main" id="{66423CBA-3A2F-0766-6A76-9D5C7CB3DAE7}"/>
              </a:ext>
            </a:extLst>
          </p:cNvPr>
          <p:cNvPicPr>
            <a:picLocks noChangeAspect="1" noChangeArrowheads="1"/>
          </p:cNvPicPr>
          <p:nvPr/>
        </p:nvPicPr>
        <p:blipFill>
          <a:blip r:embed="rId2">
            <a:duotone>
              <a:schemeClr val="bg2">
                <a:shade val="45000"/>
                <a:satMod val="135000"/>
              </a:schemeClr>
              <a:prstClr val="white"/>
            </a:duotone>
            <a:alphaModFix amt="40000"/>
            <a:extLst>
              <a:ext uri="{28A0092B-C50C-407E-A947-70E740481C1C}">
                <a14:useLocalDpi xmlns:a14="http://schemas.microsoft.com/office/drawing/2010/main" val="0"/>
              </a:ext>
            </a:extLst>
          </a:blip>
          <a:srcRect t="21875" b="21875"/>
          <a:stretch>
            <a:fillRect/>
          </a:stretch>
        </p:blipFill>
        <p:spPr bwMode="auto">
          <a:xfrm>
            <a:off x="-467903" y="-342471"/>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F98645-4D1F-6A77-1A9C-7CC2B42E23D5}"/>
              </a:ext>
            </a:extLst>
          </p:cNvPr>
          <p:cNvSpPr txBox="1"/>
          <p:nvPr/>
        </p:nvSpPr>
        <p:spPr>
          <a:xfrm>
            <a:off x="2589213" y="2514600"/>
            <a:ext cx="8915399" cy="2262781"/>
          </a:xfrm>
          <a:prstGeom prst="rect">
            <a:avLst/>
          </a:prstGeom>
        </p:spPr>
        <p:txBody>
          <a:bodyPr vert="horz" lIns="91440" tIns="45720" rIns="91440" bIns="45720" rtlCol="0" anchor="b">
            <a:normAutofit/>
          </a:bodyPr>
          <a:lstStyle/>
          <a:p>
            <a:pPr>
              <a:spcBef>
                <a:spcPct val="0"/>
              </a:spcBef>
              <a:spcAft>
                <a:spcPts val="600"/>
              </a:spcAft>
            </a:pPr>
            <a:r>
              <a:rPr lang="en-US" sz="5400" dirty="0">
                <a:solidFill>
                  <a:srgbClr val="457BB8"/>
                </a:solidFill>
                <a:latin typeface="+mj-lt"/>
                <a:ea typeface="+mj-ea"/>
                <a:cs typeface="+mj-cs"/>
              </a:rPr>
              <a:t>Questions</a:t>
            </a:r>
          </a:p>
          <a:p>
            <a:pPr>
              <a:spcBef>
                <a:spcPct val="0"/>
              </a:spcBef>
              <a:spcAft>
                <a:spcPts val="600"/>
              </a:spcAft>
            </a:pPr>
            <a:endParaRPr lang="en-US" sz="5400" dirty="0">
              <a:solidFill>
                <a:srgbClr val="457BB8"/>
              </a:solidFill>
              <a:latin typeface="+mj-lt"/>
              <a:ea typeface="+mj-ea"/>
              <a:cs typeface="+mj-cs"/>
            </a:endParaRPr>
          </a:p>
          <a:p>
            <a:pPr>
              <a:spcBef>
                <a:spcPct val="0"/>
              </a:spcBef>
              <a:spcAft>
                <a:spcPts val="600"/>
              </a:spcAft>
            </a:pPr>
            <a:endParaRPr lang="en-US" sz="5400" dirty="0">
              <a:solidFill>
                <a:srgbClr val="457BB8"/>
              </a:solidFill>
              <a:latin typeface="+mj-lt"/>
              <a:ea typeface="+mj-ea"/>
              <a:cs typeface="+mj-cs"/>
            </a:endParaRPr>
          </a:p>
          <a:p>
            <a:pPr>
              <a:spcBef>
                <a:spcPct val="0"/>
              </a:spcBef>
              <a:spcAft>
                <a:spcPts val="600"/>
              </a:spcAft>
            </a:pPr>
            <a:endParaRPr lang="en-US" sz="5400" dirty="0">
              <a:solidFill>
                <a:srgbClr val="457BB8"/>
              </a:solidFill>
              <a:latin typeface="+mj-lt"/>
              <a:ea typeface="+mj-ea"/>
              <a:cs typeface="+mj-cs"/>
            </a:endParaRPr>
          </a:p>
          <a:p>
            <a:pPr>
              <a:spcBef>
                <a:spcPct val="0"/>
              </a:spcBef>
              <a:spcAft>
                <a:spcPts val="600"/>
              </a:spcAft>
            </a:pPr>
            <a:endParaRPr lang="en-US" sz="5400" dirty="0">
              <a:solidFill>
                <a:srgbClr val="457BB8"/>
              </a:solidFill>
              <a:latin typeface="+mj-lt"/>
              <a:ea typeface="+mj-ea"/>
              <a:cs typeface="+mj-cs"/>
            </a:endParaRPr>
          </a:p>
        </p:txBody>
      </p:sp>
      <p:sp>
        <p:nvSpPr>
          <p:cNvPr id="5" name="TextBox 4">
            <a:extLst>
              <a:ext uri="{FF2B5EF4-FFF2-40B4-BE49-F238E27FC236}">
                <a16:creationId xmlns:a16="http://schemas.microsoft.com/office/drawing/2014/main" id="{FB79C3E0-D3E6-1795-B417-034EDCF7341A}"/>
              </a:ext>
            </a:extLst>
          </p:cNvPr>
          <p:cNvSpPr txBox="1"/>
          <p:nvPr/>
        </p:nvSpPr>
        <p:spPr>
          <a:xfrm>
            <a:off x="1244754" y="5096005"/>
            <a:ext cx="10259859" cy="1116505"/>
          </a:xfrm>
          <a:prstGeom prst="rect">
            <a:avLst/>
          </a:prstGeom>
        </p:spPr>
        <p:txBody>
          <a:bodyPr vert="horz" lIns="91440" tIns="45720" rIns="91440" bIns="45720" rtlCol="0" anchor="t">
            <a:noAutofit/>
          </a:bodyPr>
          <a:lstStyle/>
          <a:p>
            <a:pPr>
              <a:spcBef>
                <a:spcPts val="1000"/>
              </a:spcBef>
              <a:buClr>
                <a:schemeClr val="accent1"/>
              </a:buClr>
            </a:pPr>
            <a:r>
              <a:rPr lang="en-US" sz="4000" b="1" dirty="0">
                <a:solidFill>
                  <a:schemeClr val="tx1">
                    <a:lumMod val="65000"/>
                    <a:lumOff val="35000"/>
                  </a:schemeClr>
                </a:solidFill>
              </a:rPr>
              <a:t>Email questions:   childcare.subsidy@dhr.alabama.gov</a:t>
            </a:r>
          </a:p>
        </p:txBody>
      </p:sp>
      <p:sp>
        <p:nvSpPr>
          <p:cNvPr id="196" name="Rectangle 195">
            <a:extLst>
              <a:ext uri="{FF2B5EF4-FFF2-40B4-BE49-F238E27FC236}">
                <a16:creationId xmlns:a16="http://schemas.microsoft.com/office/drawing/2014/main" id="{1826F419-84B3-2CDA-5CD3-906504BC4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8" name="Freeform 33">
            <a:extLst>
              <a:ext uri="{FF2B5EF4-FFF2-40B4-BE49-F238E27FC236}">
                <a16:creationId xmlns:a16="http://schemas.microsoft.com/office/drawing/2014/main" id="{EC2AB901-2902-68C6-8549-289D0E5505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1759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3" name="AutoShape 2" descr="See related image detail. A Question Mark , Free Transparent Clipart - ClipartKey">
            <a:extLst>
              <a:ext uri="{FF2B5EF4-FFF2-40B4-BE49-F238E27FC236}">
                <a16:creationId xmlns:a16="http://schemas.microsoft.com/office/drawing/2014/main" id="{16846805-9CAD-A5CC-60E8-2AD4AC06E5E5}"/>
              </a:ext>
            </a:extLst>
          </p:cNvPr>
          <p:cNvSpPr>
            <a:spLocks noChangeAspect="1" noChangeArrowheads="1"/>
          </p:cNvSpPr>
          <p:nvPr/>
        </p:nvSpPr>
        <p:spPr bwMode="auto">
          <a:xfrm>
            <a:off x="4089400" y="1422400"/>
            <a:ext cx="3331528" cy="333152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74676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0D3C50-CC46-A5AC-7734-6C8F6B6FBB66}"/>
              </a:ext>
            </a:extLst>
          </p:cNvPr>
          <p:cNvSpPr txBox="1"/>
          <p:nvPr/>
        </p:nvSpPr>
        <p:spPr>
          <a:xfrm>
            <a:off x="4089400" y="254000"/>
            <a:ext cx="3594100" cy="923330"/>
          </a:xfrm>
          <a:prstGeom prst="rect">
            <a:avLst/>
          </a:prstGeom>
          <a:noFill/>
        </p:spPr>
        <p:txBody>
          <a:bodyPr wrap="square" rtlCol="0">
            <a:spAutoFit/>
          </a:bodyPr>
          <a:lstStyle/>
          <a:p>
            <a:pPr algn="ctr"/>
            <a:r>
              <a:rPr lang="en-US" sz="5400" dirty="0"/>
              <a:t>FAQ’s</a:t>
            </a:r>
          </a:p>
        </p:txBody>
      </p:sp>
      <p:sp>
        <p:nvSpPr>
          <p:cNvPr id="3" name="TextBox 2">
            <a:extLst>
              <a:ext uri="{FF2B5EF4-FFF2-40B4-BE49-F238E27FC236}">
                <a16:creationId xmlns:a16="http://schemas.microsoft.com/office/drawing/2014/main" id="{4EC171D2-8CF5-9C97-F204-213F74EAAA33}"/>
              </a:ext>
            </a:extLst>
          </p:cNvPr>
          <p:cNvSpPr txBox="1"/>
          <p:nvPr/>
        </p:nvSpPr>
        <p:spPr>
          <a:xfrm>
            <a:off x="1778000" y="1238250"/>
            <a:ext cx="9537700" cy="4031873"/>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How many alternative app users can a parent have?  </a:t>
            </a:r>
            <a:r>
              <a:rPr lang="en-US" sz="1400" dirty="0">
                <a:latin typeface="Times New Roman" panose="02020603050405020304" pitchFamily="18" charset="0"/>
                <a:cs typeface="Times New Roman" panose="02020603050405020304" pitchFamily="18" charset="0"/>
              </a:rPr>
              <a:t>2 additional app holders</a:t>
            </a:r>
          </a:p>
          <a:p>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How can a parent add additional app holders?  </a:t>
            </a:r>
            <a:r>
              <a:rPr lang="en-US" sz="1400" dirty="0">
                <a:latin typeface="Times New Roman" panose="02020603050405020304" pitchFamily="18" charset="0"/>
                <a:cs typeface="Times New Roman" panose="02020603050405020304" pitchFamily="18" charset="0"/>
              </a:rPr>
              <a:t>The parent can send an amend application to their CMA eligibility specialist requesting to add the additional app users. The parent will need to add the alternate app user’s email address and phone number.</a:t>
            </a:r>
          </a:p>
          <a:p>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Who do parents contact when their alternative app users have problems getting their device activated?  </a:t>
            </a:r>
            <a:r>
              <a:rPr lang="en-US" sz="1400" dirty="0">
                <a:latin typeface="Times New Roman" panose="02020603050405020304" pitchFamily="18" charset="0"/>
                <a:cs typeface="Times New Roman" panose="02020603050405020304" pitchFamily="18" charset="0"/>
              </a:rPr>
              <a:t>The parent can contact their CMA eligibility specialist thru the family portal or contact the Arise Help Desk at 888-344-0934.  </a:t>
            </a:r>
          </a:p>
          <a:p>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Does CMA/ HeadStart/ First Class Pre-K follow same minimum DHR standards? </a:t>
            </a:r>
            <a:r>
              <a:rPr lang="en-US" sz="1400" dirty="0">
                <a:latin typeface="Times New Roman" panose="02020603050405020304" pitchFamily="18" charset="0"/>
                <a:cs typeface="Times New Roman" panose="02020603050405020304" pitchFamily="18" charset="0"/>
              </a:rPr>
              <a:t> Contact your licensing consultant</a:t>
            </a:r>
          </a:p>
          <a:p>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When does payment start for a new enrolled child on the subsidy program? </a:t>
            </a:r>
            <a:r>
              <a:rPr lang="en-US" sz="1400" dirty="0">
                <a:latin typeface="Times New Roman" panose="02020603050405020304" pitchFamily="18" charset="0"/>
                <a:cs typeface="Times New Roman" panose="02020603050405020304" pitchFamily="18" charset="0"/>
              </a:rPr>
              <a:t> Payments are made 3 week in arrears and weekly there after.  </a:t>
            </a:r>
          </a:p>
          <a:p>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What are providers supposed to do when the parents do not pay their parental copay?</a:t>
            </a:r>
            <a:r>
              <a:rPr lang="en-US" sz="1400" dirty="0">
                <a:latin typeface="Times New Roman" panose="02020603050405020304" pitchFamily="18" charset="0"/>
                <a:cs typeface="Times New Roman" panose="02020603050405020304" pitchFamily="18" charset="0"/>
              </a:rPr>
              <a:t> It is the sole responsibility of provider to collect the CMA assessed parental copayment. Failure to collect the copay is considered noncompliance and may result in disqualification from  participation in the program. The CMA nor DHR will intervene to assist in collecting the debt.</a:t>
            </a:r>
          </a:p>
          <a:p>
            <a:endParaRPr lang="en-US" sz="1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08926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54ECC6-6C46-D9EF-F177-822CC4CB6FBE}"/>
              </a:ext>
            </a:extLst>
          </p:cNvPr>
          <p:cNvSpPr txBox="1"/>
          <p:nvPr/>
        </p:nvSpPr>
        <p:spPr>
          <a:xfrm>
            <a:off x="2921000" y="260350"/>
            <a:ext cx="5537200" cy="646331"/>
          </a:xfrm>
          <a:prstGeom prst="rect">
            <a:avLst/>
          </a:prstGeom>
          <a:noFill/>
        </p:spPr>
        <p:txBody>
          <a:bodyPr wrap="square" rtlCol="0">
            <a:spAutoFit/>
          </a:bodyPr>
          <a:lstStyle/>
          <a:p>
            <a:pPr algn="ctr"/>
            <a:r>
              <a:rPr lang="en-US" sz="3600" dirty="0"/>
              <a:t>FAQ’S CONTINUED</a:t>
            </a:r>
          </a:p>
        </p:txBody>
      </p:sp>
      <p:sp>
        <p:nvSpPr>
          <p:cNvPr id="3" name="TextBox 2">
            <a:extLst>
              <a:ext uri="{FF2B5EF4-FFF2-40B4-BE49-F238E27FC236}">
                <a16:creationId xmlns:a16="http://schemas.microsoft.com/office/drawing/2014/main" id="{F826E15C-5509-5DB0-DB41-C1EEE12BFA8F}"/>
              </a:ext>
            </a:extLst>
          </p:cNvPr>
          <p:cNvSpPr txBox="1"/>
          <p:nvPr/>
        </p:nvSpPr>
        <p:spPr>
          <a:xfrm>
            <a:off x="1714500" y="1111250"/>
            <a:ext cx="8826500" cy="2308324"/>
          </a:xfrm>
          <a:prstGeom prst="rect">
            <a:avLst/>
          </a:prstGeom>
          <a:noFill/>
        </p:spPr>
        <p:txBody>
          <a:bodyPr wrap="square" rtlCol="0">
            <a:spAutoFit/>
          </a:bodyPr>
          <a:lstStyle/>
          <a:p>
            <a:r>
              <a:rPr lang="en-US" sz="1400" b="1" dirty="0">
                <a:latin typeface="Times New Roman" panose="02020603050405020304" pitchFamily="18" charset="0"/>
                <a:cs typeface="Times New Roman" panose="02020603050405020304" pitchFamily="18" charset="0"/>
              </a:rPr>
              <a:t>When a parent register a child in Arise CARE, is it a freeze on the children enrollment?  </a:t>
            </a:r>
            <a:r>
              <a:rPr lang="en-US" sz="1400" dirty="0">
                <a:latin typeface="Times New Roman" panose="02020603050405020304" pitchFamily="18" charset="0"/>
                <a:cs typeface="Times New Roman" panose="02020603050405020304" pitchFamily="18" charset="0"/>
              </a:rPr>
              <a:t>All new applicants are subject to the wait list until further notice</a:t>
            </a:r>
          </a:p>
          <a:p>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Can a provider get paid for child's attendance with the submission of sign in/out sheets if a parent cannot register their devise?  </a:t>
            </a:r>
            <a:r>
              <a:rPr lang="en-US" sz="1400" dirty="0">
                <a:latin typeface="Times New Roman" panose="02020603050405020304" pitchFamily="18" charset="0"/>
                <a:cs typeface="Times New Roman" panose="02020603050405020304" pitchFamily="18" charset="0"/>
              </a:rPr>
              <a:t>No, you will not receive payment with the submission of sign in/out sheets. The parents are allowed up to 5 days to report device registration issues to their CMA eligibility specialist for assistance. </a:t>
            </a:r>
          </a:p>
          <a:p>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What if the information renewal paperwork is still the same, will providers still have to reapply for a new application?  </a:t>
            </a:r>
            <a:r>
              <a:rPr lang="en-US" sz="1400" dirty="0">
                <a:latin typeface="Times New Roman" panose="02020603050405020304" pitchFamily="18" charset="0"/>
                <a:cs typeface="Times New Roman" panose="02020603050405020304" pitchFamily="18" charset="0"/>
              </a:rPr>
              <a:t>Yes, provider registration for subsidy is an annual occurrence. </a:t>
            </a:r>
          </a:p>
          <a:p>
            <a:r>
              <a:rPr lang="en-US" dirty="0"/>
              <a:t> </a:t>
            </a:r>
          </a:p>
        </p:txBody>
      </p:sp>
    </p:spTree>
    <p:extLst>
      <p:ext uri="{BB962C8B-B14F-4D97-AF65-F5344CB8AC3E}">
        <p14:creationId xmlns:p14="http://schemas.microsoft.com/office/powerpoint/2010/main" val="1676759640"/>
      </p:ext>
    </p:extLst>
  </p:cSld>
  <p:clrMapOvr>
    <a:masterClrMapping/>
  </p:clrMapOvr>
</p:sld>
</file>

<file path=ppt/theme/theme1.xml><?xml version="1.0" encoding="utf-8"?>
<a:theme xmlns:a="http://schemas.openxmlformats.org/drawingml/2006/main" name="Wisp">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5054646-7467-4c6f-bd09-caa1a8027002}" enabled="1" method="Standard" siteId="{bedd5d6f-bcfc-46d4-918d-7fb210e57897}" contentBits="0" removed="0"/>
</clbl:labelList>
</file>

<file path=docProps/app.xml><?xml version="1.0" encoding="utf-8"?>
<Properties xmlns="http://schemas.openxmlformats.org/officeDocument/2006/extended-properties" xmlns:vt="http://schemas.openxmlformats.org/officeDocument/2006/docPropsVTypes">
  <Template>Wisp</Template>
  <TotalTime>5090</TotalTime>
  <Words>2270</Words>
  <Application>Microsoft Office PowerPoint</Application>
  <PresentationFormat>Widescreen</PresentationFormat>
  <Paragraphs>218</Paragraphs>
  <Slides>31</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Aptos</vt:lpstr>
      <vt:lpstr>Arial</vt:lpstr>
      <vt:lpstr>Calibri</vt:lpstr>
      <vt:lpstr>Century Gothic</vt:lpstr>
      <vt:lpstr>Times New Roman</vt:lpstr>
      <vt:lpstr>Wingdings</vt:lpstr>
      <vt:lpstr>Wingdings 3</vt:lpstr>
      <vt:lpstr>Wisp</vt:lpstr>
      <vt:lpstr>Alabama Quality STARS  Updates</vt:lpstr>
      <vt:lpstr>Topics covered today</vt:lpstr>
      <vt:lpstr>QRIS Updates</vt:lpstr>
      <vt:lpstr>Why Changes to the Current System</vt:lpstr>
      <vt:lpstr>QRIS Eligibility </vt:lpstr>
      <vt:lpstr>QRIS Eligibility </vt:lpstr>
      <vt:lpstr>QRIS Eligibility </vt:lpstr>
      <vt:lpstr>Changes in STAR Ratings</vt:lpstr>
      <vt:lpstr>Invalidated STARS</vt:lpstr>
      <vt:lpstr>Reduced STARS</vt:lpstr>
      <vt:lpstr>Alabama Quality STARS Incentive Model</vt:lpstr>
      <vt:lpstr>Updates to Incentive Model</vt:lpstr>
      <vt:lpstr>Updates to Incentive Model</vt:lpstr>
      <vt:lpstr>Enrollment Criteria</vt:lpstr>
      <vt:lpstr>Attendance, Enrollment &amp; Capacity</vt:lpstr>
      <vt:lpstr>New Incentive Model</vt:lpstr>
      <vt:lpstr>PowerPoint Presentation</vt:lpstr>
      <vt:lpstr>PowerPoint Presentation</vt:lpstr>
      <vt:lpstr>Child Care Subsidy Program Provider Program Integrity</vt:lpstr>
      <vt:lpstr>Program Integrity </vt:lpstr>
      <vt:lpstr>Key Components of PI</vt:lpstr>
      <vt:lpstr>What is an Intentional Program Violation?</vt:lpstr>
      <vt:lpstr>What is Provider Noncompliance </vt:lpstr>
      <vt:lpstr>Provider Noncompliance</vt:lpstr>
      <vt:lpstr>Disqualification from the Program</vt:lpstr>
      <vt:lpstr>Consequences for Noncompliance</vt:lpstr>
      <vt:lpstr>Consequences of Program Violations</vt:lpstr>
      <vt:lpstr>Important to Remember…  CHECK YOUR PORTAL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Wiggins, TaRhonda</dc:creator>
  <cp:lastModifiedBy>Keller, Candice</cp:lastModifiedBy>
  <cp:revision>16</cp:revision>
  <dcterms:created xsi:type="dcterms:W3CDTF">2026-08-31T14:54:20Z</dcterms:created>
  <dcterms:modified xsi:type="dcterms:W3CDTF">2026-09-30T18:32:03Z</dcterms:modified>
</cp:coreProperties>
</file>